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73" r:id="rId3"/>
    <p:sldId id="260" r:id="rId4"/>
    <p:sldId id="261" r:id="rId5"/>
    <p:sldId id="263" r:id="rId6"/>
    <p:sldId id="268" r:id="rId7"/>
    <p:sldId id="274" r:id="rId8"/>
    <p:sldId id="275" r:id="rId9"/>
    <p:sldId id="276" r:id="rId10"/>
    <p:sldId id="269" r:id="rId11"/>
    <p:sldId id="282" r:id="rId12"/>
    <p:sldId id="283" r:id="rId13"/>
    <p:sldId id="284" r:id="rId14"/>
    <p:sldId id="285" r:id="rId15"/>
    <p:sldId id="286" r:id="rId16"/>
    <p:sldId id="287" r:id="rId17"/>
    <p:sldId id="264" r:id="rId18"/>
    <p:sldId id="272" r:id="rId19"/>
    <p:sldId id="281" r:id="rId20"/>
    <p:sldId id="265" r:id="rId21"/>
    <p:sldId id="288" r:id="rId22"/>
    <p:sldId id="289" r:id="rId23"/>
    <p:sldId id="258" r:id="rId24"/>
    <p:sldId id="259" r:id="rId25"/>
    <p:sldId id="277" r:id="rId2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4" autoAdjust="0"/>
    <p:restoredTop sz="94660"/>
  </p:normalViewPr>
  <p:slideViewPr>
    <p:cSldViewPr snapToGrid="0">
      <p:cViewPr varScale="1">
        <p:scale>
          <a:sx n="90" d="100"/>
          <a:sy n="90" d="100"/>
        </p:scale>
        <p:origin x="9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104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4E16010-691A-455E-8CB6-911946651EB8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C85AF61-A655-4F07-8C27-3DD13DF04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97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022DECA-D1E2-44FF-8B14-9AFC71E5A729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BB1A014-794A-439C-93D0-7362250C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CB44-4B7A-43A1-9E65-C5DF2764D9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9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CB44-4B7A-43A1-9E65-C5DF2764D9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84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09" indent="-285734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2937" indent="-228587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111" indent="-228587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287" indent="-228587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461" indent="-228587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635" indent="-228587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8811" indent="-228587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5985" indent="-228587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947DB83B-694C-475F-AD2B-75D041AD83E8}" type="slidenum">
              <a:rPr lang="en-US" sz="1200"/>
              <a:pPr eaLnBrk="1" hangingPunct="1"/>
              <a:t>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6211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57706" indent="-291425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65701" indent="-23314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31980" indent="-23314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98263" indent="-23314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64542" indent="-23314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030821" indent="-23314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97103" indent="-23314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963382" indent="-23314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D11F6E34-02B1-4787-BDE0-12A4DF66F9E4}" type="slidenum">
              <a:rPr lang="en-US" sz="1200"/>
              <a:pPr eaLnBrk="1" hangingPunct="1"/>
              <a:t>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73863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57024" indent="-291163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64653" indent="-23293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30513" indent="-23293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96375" indent="-23293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62236" indent="-23293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028096" indent="-23293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93958" indent="-23293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959819" indent="-23293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Clr>
                <a:srgbClr val="4F81BD"/>
              </a:buClr>
            </a:pPr>
            <a:fld id="{173C4721-32CD-4242-8DF7-3B79535AFD6F}" type="slidenum">
              <a:rPr lang="en-US" sz="1200">
                <a:solidFill>
                  <a:prstClr val="black"/>
                </a:solidFill>
              </a:rPr>
              <a:pPr eaLnBrk="1" hangingPunct="1">
                <a:buClr>
                  <a:srgbClr val="4F81BD"/>
                </a:buClr>
              </a:pPr>
              <a:t>11</a:t>
            </a:fld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30213" y="706438"/>
            <a:ext cx="6307137" cy="35480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7268" y="4491647"/>
            <a:ext cx="5731651" cy="425278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224582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85F14-0EAF-446C-BDB7-8E91223E5350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331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CB44-4B7A-43A1-9E65-C5DF2764D9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0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CB44-4B7A-43A1-9E65-C5DF2764D9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40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0A5C-3188-4D29-BA23-E049B0733ABA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4723-E22B-4CDD-A763-45D44D5D2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1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0A5C-3188-4D29-BA23-E049B0733ABA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4723-E22B-4CDD-A763-45D44D5D2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1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0A5C-3188-4D29-BA23-E049B0733ABA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4723-E22B-4CDD-A763-45D44D5D2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46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2" y="228600"/>
            <a:ext cx="10687049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1600200"/>
            <a:ext cx="51816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1816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B80DE-B700-419E-96FC-86DEC31E332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951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2" y="228600"/>
            <a:ext cx="10687049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1600200"/>
            <a:ext cx="105664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3886200"/>
            <a:ext cx="105664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C8B31D-8FB8-44CC-90D6-2DD79487569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842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873125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25165-1636-4D04-A04C-8112BB005A3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089785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09600" y="3938589"/>
            <a:ext cx="10972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A668E-2411-4D00-A07F-DF36DD5A612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971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14400" y="1219200"/>
            <a:ext cx="103632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0" y="2209800"/>
            <a:ext cx="5486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2209800"/>
            <a:ext cx="5486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0" y="4343400"/>
            <a:ext cx="5486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4343400"/>
            <a:ext cx="5486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59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0A5C-3188-4D29-BA23-E049B0733ABA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4723-E22B-4CDD-A763-45D44D5D2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65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0A5C-3188-4D29-BA23-E049B0733ABA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4723-E22B-4CDD-A763-45D44D5D2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5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0A5C-3188-4D29-BA23-E049B0733ABA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4723-E22B-4CDD-A763-45D44D5D2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2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0A5C-3188-4D29-BA23-E049B0733ABA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4723-E22B-4CDD-A763-45D44D5D2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12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0A5C-3188-4D29-BA23-E049B0733ABA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4723-E22B-4CDD-A763-45D44D5D2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73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0A5C-3188-4D29-BA23-E049B0733ABA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4723-E22B-4CDD-A763-45D44D5D2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1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0A5C-3188-4D29-BA23-E049B0733ABA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4723-E22B-4CDD-A763-45D44D5D2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1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0A5C-3188-4D29-BA23-E049B0733ABA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4723-E22B-4CDD-A763-45D44D5D2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64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A0A5C-3188-4D29-BA23-E049B0733ABA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F4723-E22B-4CDD-A763-45D44D5D2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74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oleObject" Target="../embeddings/oleObject2.bin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ai.arizona.edu/" TargetMode="External"/><Relationship Id="rId2" Type="http://schemas.openxmlformats.org/officeDocument/2006/relationships/hyperlink" Target="mailto:hchen@eller.Arizona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23372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Exploring Dark Networks: From the Surface Web to the Dark Web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90813"/>
            <a:ext cx="9144000" cy="240814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Hsinchun Chen, Ph.D., University of Arizona</a:t>
            </a:r>
          </a:p>
          <a:p>
            <a:r>
              <a:rPr lang="en-US" dirty="0" smtClean="0"/>
              <a:t>Panel 3: Multi-Level, High-Dimensional Evolving and Emerging Networks (ML-HD-EEN)</a:t>
            </a:r>
          </a:p>
          <a:p>
            <a:r>
              <a:rPr lang="en-US" dirty="0" smtClean="0"/>
              <a:t>October 12, 2017</a:t>
            </a:r>
          </a:p>
          <a:p>
            <a:r>
              <a:rPr lang="en-US" dirty="0" smtClean="0"/>
              <a:t>“Leveraging Advances in Social Network Thinking for National Security: A Workshop”</a:t>
            </a:r>
          </a:p>
          <a:p>
            <a:r>
              <a:rPr lang="en-US" dirty="0" smtClean="0"/>
              <a:t>Acknowledgements: NSF, DHS, DOJ, DOD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458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68966" y="301342"/>
            <a:ext cx="10687049" cy="9144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FF0000"/>
                </a:solidFill>
              </a:rPr>
              <a:t>Dark Web </a:t>
            </a:r>
            <a:r>
              <a:rPr lang="en-US" dirty="0" smtClean="0"/>
              <a:t>Overview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3600" y="1447800"/>
            <a:ext cx="3886200" cy="4419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FF0000"/>
                </a:solidFill>
              </a:rPr>
              <a:t>Dark Web: Terrorists’ and cyber criminals’ use of the Internet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Collection: </a:t>
            </a:r>
            <a:r>
              <a:rPr lang="en-US" sz="2000" dirty="0">
                <a:solidFill>
                  <a:srgbClr val="FF0000"/>
                </a:solidFill>
              </a:rPr>
              <a:t>Web sites, forums, blogs, YouTube, etc.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20 TBs in size, with close to 10B pages/files/messages (</a:t>
            </a:r>
            <a:r>
              <a:rPr lang="en-US" sz="2000" u="sng" dirty="0"/>
              <a:t>the entire LOC collection: 15 TBs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graphicFrame>
        <p:nvGraphicFramePr>
          <p:cNvPr id="16391" name="Object 2"/>
          <p:cNvGraphicFramePr>
            <a:graphicFrameLocks noGrp="1" noChangeAspect="1"/>
          </p:cNvGraphicFramePr>
          <p:nvPr>
            <p:ph sz="half" idx="2"/>
            <p:extLst/>
          </p:nvPr>
        </p:nvGraphicFramePr>
        <p:xfrm>
          <a:off x="6248400" y="2971800"/>
          <a:ext cx="2209800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Bitmap Image" r:id="rId3" imgW="4514286" imgH="6066667" progId="PBrush">
                  <p:embed/>
                </p:oleObj>
              </mc:Choice>
              <mc:Fallback>
                <p:oleObj name="Bitmap Image" r:id="rId3" imgW="4514286" imgH="6066667" progId="PBrush">
                  <p:embed/>
                  <p:pic>
                    <p:nvPicPr>
                      <p:cNvPr id="16391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2971800"/>
                        <a:ext cx="2209800" cy="2895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Rectangle 11"/>
          <p:cNvSpPr>
            <a:spLocks noChangeArrowheads="1"/>
          </p:cNvSpPr>
          <p:nvPr/>
        </p:nvSpPr>
        <p:spPr bwMode="auto">
          <a:xfrm>
            <a:off x="1524000" y="-230832"/>
            <a:ext cx="3449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Char char="l"/>
            </a:pPr>
            <a:endParaRPr lang="en-US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6389" name="Rectangle 14"/>
          <p:cNvSpPr>
            <a:spLocks noChangeArrowheads="1"/>
          </p:cNvSpPr>
          <p:nvPr/>
        </p:nvSpPr>
        <p:spPr bwMode="auto">
          <a:xfrm>
            <a:off x="1524000" y="2169469"/>
            <a:ext cx="3449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Char char="l"/>
            </a:pPr>
            <a:endParaRPr lang="en-US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6390" name="Rectangle 17"/>
          <p:cNvSpPr>
            <a:spLocks noChangeArrowheads="1"/>
          </p:cNvSpPr>
          <p:nvPr/>
        </p:nvSpPr>
        <p:spPr bwMode="auto">
          <a:xfrm>
            <a:off x="1524000" y="2169469"/>
            <a:ext cx="3449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Char char="l"/>
            </a:pPr>
            <a:endParaRPr lang="en-US" sz="240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16392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2971800"/>
            <a:ext cx="14478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371600"/>
            <a:ext cx="2286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3716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5" name="Picture 97" descr="http://upload.wikimedia.org/wikipedia/en/d/d5/Government_Warehous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086" y="3951515"/>
            <a:ext cx="3810001" cy="174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06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457200"/>
            <a:ext cx="7772400" cy="476250"/>
          </a:xfrm>
        </p:spPr>
        <p:txBody>
          <a:bodyPr>
            <a:normAutofit fontScale="90000"/>
          </a:bodyPr>
          <a:lstStyle/>
          <a:p>
            <a:r>
              <a:rPr lang="en-US" altLang="zh-CN" sz="3200" dirty="0">
                <a:ea typeface="宋体" pitchFamily="2" charset="-122"/>
              </a:rPr>
              <a:t>Dark Web Forum Crawler System: </a:t>
            </a:r>
            <a:r>
              <a:rPr lang="en-US" altLang="zh-CN" sz="3200" dirty="0">
                <a:solidFill>
                  <a:srgbClr val="FF0000"/>
                </a:solidFill>
                <a:ea typeface="宋体" pitchFamily="2" charset="-122"/>
              </a:rPr>
              <a:t>Probing the Hidden </a:t>
            </a:r>
            <a:r>
              <a:rPr lang="en-US" altLang="zh-CN" sz="3200" dirty="0" smtClean="0">
                <a:solidFill>
                  <a:srgbClr val="FF0000"/>
                </a:solidFill>
                <a:ea typeface="宋体" pitchFamily="2" charset="-122"/>
              </a:rPr>
              <a:t>Web (Proxy, TOR)</a:t>
            </a:r>
            <a:endParaRPr lang="en-US" altLang="zh-CN" sz="3200" dirty="0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18435" name="Picture 3" descr="SystemDesign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1600201"/>
            <a:ext cx="8229600" cy="3973285"/>
          </a:xfrm>
          <a:noFill/>
        </p:spPr>
      </p:pic>
      <p:sp>
        <p:nvSpPr>
          <p:cNvPr id="4" name="Rectangle 3"/>
          <p:cNvSpPr/>
          <p:nvPr/>
        </p:nvSpPr>
        <p:spPr>
          <a:xfrm>
            <a:off x="5424555" y="1828865"/>
            <a:ext cx="1988616" cy="1349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685799"/>
            <a:ext cx="8534400" cy="304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dirty="0" err="1"/>
              <a:t>CyberGate</a:t>
            </a:r>
            <a:r>
              <a:rPr lang="en-US" sz="2800" dirty="0"/>
              <a:t> for Social Media Analytics: </a:t>
            </a:r>
            <a:r>
              <a:rPr lang="en-US" sz="2800" b="1" dirty="0">
                <a:solidFill>
                  <a:srgbClr val="FF0000"/>
                </a:solidFill>
              </a:rPr>
              <a:t>Ideational, Textual and Interpersonal Information</a:t>
            </a:r>
          </a:p>
        </p:txBody>
      </p:sp>
      <p:pic>
        <p:nvPicPr>
          <p:cNvPr id="20484" name="Picture 15"/>
          <p:cNvPicPr>
            <a:picLocks noGrp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523546"/>
            <a:ext cx="8382000" cy="4147457"/>
          </a:xfrm>
          <a:noFill/>
        </p:spPr>
      </p:pic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EE7B30A8-018B-44AD-8A38-763A26CDC4AB}" type="slidenum">
              <a:rPr lang="en-US" altLang="zh-CN" sz="1200">
                <a:solidFill>
                  <a:srgbClr val="000000"/>
                </a:solidFill>
              </a:rPr>
              <a:pPr eaLnBrk="1" hangingPunct="1"/>
              <a:t>12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52600" y="1523546"/>
            <a:ext cx="3686788" cy="15353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36378" y="4065880"/>
            <a:ext cx="1386194" cy="7564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10600" y="4250177"/>
            <a:ext cx="1309577" cy="6726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81001"/>
            <a:ext cx="8229600" cy="85407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Arabic </a:t>
            </a:r>
            <a:r>
              <a:rPr lang="en-US" sz="3200" dirty="0" err="1"/>
              <a:t>Writeprint</a:t>
            </a:r>
            <a:r>
              <a:rPr lang="en-US" sz="3200" dirty="0"/>
              <a:t> Feature Set: </a:t>
            </a:r>
            <a:r>
              <a:rPr lang="en-US" sz="3200" b="1" dirty="0">
                <a:solidFill>
                  <a:srgbClr val="FF0000"/>
                </a:solidFill>
              </a:rPr>
              <a:t>Online Authorship Analysis</a:t>
            </a:r>
          </a:p>
        </p:txBody>
      </p:sp>
      <p:graphicFrame>
        <p:nvGraphicFramePr>
          <p:cNvPr id="2253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667000" y="1371600"/>
          <a:ext cx="7315200" cy="466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Visio" r:id="rId3" imgW="7133539" imgH="5882945" progId="Visio.Drawing.11">
                  <p:embed/>
                </p:oleObj>
              </mc:Choice>
              <mc:Fallback>
                <p:oleObj name="Visio" r:id="rId3" imgW="7133539" imgH="5882945" progId="Visio.Drawing.11">
                  <p:embed/>
                  <p:pic>
                    <p:nvPicPr>
                      <p:cNvPr id="22531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371600"/>
                        <a:ext cx="7315200" cy="466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6230097" y="4417396"/>
            <a:ext cx="2805045" cy="17579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92057" y="2769395"/>
            <a:ext cx="1543208" cy="15226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1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752600" y="457201"/>
            <a:ext cx="7772400" cy="663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None/>
            </a:pPr>
            <a:r>
              <a:rPr lang="en-US" sz="3200" b="1" dirty="0">
                <a:solidFill>
                  <a:srgbClr val="FF0000"/>
                </a:solidFill>
                <a:ea typeface="宋体" pitchFamily="2" charset="-122"/>
              </a:rPr>
              <a:t>Arabic Feature Extraction </a:t>
            </a:r>
            <a:r>
              <a:rPr lang="en-US" sz="3200" b="1" dirty="0">
                <a:ea typeface="宋体" pitchFamily="2" charset="-122"/>
              </a:rPr>
              <a:t>Component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4" t="31255" r="49600" b="63632"/>
          <a:stretch>
            <a:fillRect/>
          </a:stretch>
        </p:blipFill>
        <p:spPr bwMode="auto">
          <a:xfrm>
            <a:off x="3200400" y="1295400"/>
            <a:ext cx="3067050" cy="4572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556" name="Object 4"/>
          <p:cNvGraphicFramePr>
            <a:graphicFrameLocks noChangeAspect="1"/>
          </p:cNvGraphicFramePr>
          <p:nvPr/>
        </p:nvGraphicFramePr>
        <p:xfrm>
          <a:off x="8763001" y="2895600"/>
          <a:ext cx="142716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Visio" r:id="rId4" imgW="1400251" imgH="660502" progId="Visio.Drawing.11">
                  <p:embed/>
                </p:oleObj>
              </mc:Choice>
              <mc:Fallback>
                <p:oleObj name="Visio" r:id="rId4" imgW="1400251" imgH="660502" progId="Visio.Drawing.11">
                  <p:embed/>
                  <p:pic>
                    <p:nvPicPr>
                      <p:cNvPr id="235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1" y="2895600"/>
                        <a:ext cx="1427163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4" t="31255" r="53069" b="63084"/>
          <a:stretch>
            <a:fillRect/>
          </a:stretch>
        </p:blipFill>
        <p:spPr bwMode="auto">
          <a:xfrm>
            <a:off x="3657601" y="3048001"/>
            <a:ext cx="2405063" cy="415925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4800600" y="1752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Char char="l"/>
            </a:pPr>
            <a:endParaRPr lang="en-US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3810000" y="2209800"/>
            <a:ext cx="2133600" cy="349250"/>
          </a:xfrm>
          <a:prstGeom prst="rect">
            <a:avLst/>
          </a:prstGeom>
          <a:solidFill>
            <a:schemeClr val="accent5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FF0000"/>
                </a:solidFill>
                <a:ea typeface="SimSun" pitchFamily="2" charset="-122"/>
              </a:rPr>
              <a:t>Elongation Filter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7086600" y="2057401"/>
            <a:ext cx="11430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None/>
            </a:pPr>
            <a:r>
              <a:rPr lang="en-US" sz="1400">
                <a:solidFill>
                  <a:srgbClr val="000000"/>
                </a:solidFill>
              </a:rPr>
              <a:t>Count +1</a:t>
            </a:r>
          </a:p>
          <a:p>
            <a:pPr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None/>
            </a:pPr>
            <a:r>
              <a:rPr lang="en-US" sz="1400">
                <a:solidFill>
                  <a:srgbClr val="000000"/>
                </a:solidFill>
              </a:rPr>
              <a:t>Degree + 5</a:t>
            </a:r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5943600" y="2438400"/>
            <a:ext cx="3352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Char char="l"/>
            </a:pPr>
            <a:endParaRPr lang="en-US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4800600" y="2590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Char char="l"/>
            </a:pPr>
            <a:endParaRPr lang="en-US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3563" name="Oval 11"/>
          <p:cNvSpPr>
            <a:spLocks noChangeArrowheads="1"/>
          </p:cNvSpPr>
          <p:nvPr/>
        </p:nvSpPr>
        <p:spPr bwMode="auto">
          <a:xfrm>
            <a:off x="4495800" y="1371600"/>
            <a:ext cx="457200" cy="304800"/>
          </a:xfrm>
          <a:prstGeom prst="ellipse">
            <a:avLst/>
          </a:prstGeom>
          <a:noFill/>
          <a:ln w="25400" cap="rnd" algn="ctr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Char char="l"/>
            </a:pPr>
            <a:endParaRPr lang="en-US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2209800" y="1371601"/>
            <a:ext cx="9906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None/>
            </a:pPr>
            <a:r>
              <a:rPr lang="en-US" sz="1400">
                <a:solidFill>
                  <a:srgbClr val="000000"/>
                </a:solidFill>
              </a:rPr>
              <a:t>Incoming Message</a:t>
            </a:r>
          </a:p>
        </p:txBody>
      </p:sp>
      <p:sp>
        <p:nvSpPr>
          <p:cNvPr id="23565" name="Text Box 13"/>
          <p:cNvSpPr txBox="1">
            <a:spLocks noChangeArrowheads="1"/>
          </p:cNvSpPr>
          <p:nvPr/>
        </p:nvSpPr>
        <p:spPr bwMode="auto">
          <a:xfrm>
            <a:off x="2743200" y="2895600"/>
            <a:ext cx="990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None/>
            </a:pPr>
            <a:r>
              <a:rPr lang="en-US" sz="1400">
                <a:solidFill>
                  <a:srgbClr val="000000"/>
                </a:solidFill>
              </a:rPr>
              <a:t>Filtered Message</a:t>
            </a:r>
          </a:p>
        </p:txBody>
      </p:sp>
      <p:pic>
        <p:nvPicPr>
          <p:cNvPr id="23566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t="52654" r="91687" b="10249"/>
          <a:stretch>
            <a:fillRect/>
          </a:stretch>
        </p:blipFill>
        <p:spPr bwMode="auto">
          <a:xfrm>
            <a:off x="2438401" y="4038600"/>
            <a:ext cx="728663" cy="19050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567" name="Picture 1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t="10249" r="91270" b="48212"/>
          <a:stretch>
            <a:fillRect/>
          </a:stretch>
        </p:blipFill>
        <p:spPr bwMode="auto">
          <a:xfrm>
            <a:off x="1733550" y="4038600"/>
            <a:ext cx="762000" cy="19050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568" name="Picture 1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3" t="10249" r="73593" b="77126"/>
          <a:stretch>
            <a:fillRect/>
          </a:stretch>
        </p:blipFill>
        <p:spPr bwMode="auto">
          <a:xfrm>
            <a:off x="6400801" y="3886201"/>
            <a:ext cx="1216025" cy="8350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569" name="Rectangle 17"/>
          <p:cNvSpPr>
            <a:spLocks noChangeArrowheads="1"/>
          </p:cNvSpPr>
          <p:nvPr/>
        </p:nvSpPr>
        <p:spPr bwMode="auto">
          <a:xfrm>
            <a:off x="1752600" y="4038600"/>
            <a:ext cx="1447800" cy="1905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Char char="l"/>
            </a:pPr>
            <a:endParaRPr lang="en-US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3570" name="Text Box 18"/>
          <p:cNvSpPr txBox="1">
            <a:spLocks noChangeArrowheads="1"/>
          </p:cNvSpPr>
          <p:nvPr/>
        </p:nvSpPr>
        <p:spPr bwMode="auto">
          <a:xfrm>
            <a:off x="1828800" y="3733801"/>
            <a:ext cx="14478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None/>
            </a:pPr>
            <a:r>
              <a:rPr lang="en-US" sz="1200" b="1">
                <a:solidFill>
                  <a:srgbClr val="000000"/>
                </a:solidFill>
              </a:rPr>
              <a:t>Root Dictionary</a:t>
            </a:r>
          </a:p>
        </p:txBody>
      </p:sp>
      <p:sp>
        <p:nvSpPr>
          <p:cNvPr id="7187" name="Text Box 19"/>
          <p:cNvSpPr txBox="1">
            <a:spLocks noChangeArrowheads="1"/>
          </p:cNvSpPr>
          <p:nvPr/>
        </p:nvSpPr>
        <p:spPr bwMode="auto">
          <a:xfrm>
            <a:off x="3733800" y="3962400"/>
            <a:ext cx="2133600" cy="596900"/>
          </a:xfrm>
          <a:prstGeom prst="rect">
            <a:avLst/>
          </a:prstGeom>
          <a:solidFill>
            <a:schemeClr val="accent5"/>
          </a:solidFill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FF0000"/>
                </a:solidFill>
                <a:ea typeface="SimSun" pitchFamily="2" charset="-122"/>
              </a:rPr>
              <a:t>Root Clustering Algorithm</a:t>
            </a:r>
          </a:p>
        </p:txBody>
      </p:sp>
      <p:sp>
        <p:nvSpPr>
          <p:cNvPr id="23572" name="Line 20"/>
          <p:cNvSpPr>
            <a:spLocks noChangeShapeType="1"/>
          </p:cNvSpPr>
          <p:nvPr/>
        </p:nvSpPr>
        <p:spPr bwMode="auto">
          <a:xfrm>
            <a:off x="48006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Char char="l"/>
            </a:pPr>
            <a:endParaRPr lang="en-US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3573" name="Line 21"/>
          <p:cNvSpPr>
            <a:spLocks noChangeShapeType="1"/>
          </p:cNvSpPr>
          <p:nvPr/>
        </p:nvSpPr>
        <p:spPr bwMode="auto">
          <a:xfrm flipV="1">
            <a:off x="3200400" y="4343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Char char="l"/>
            </a:pPr>
            <a:endParaRPr lang="en-US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3574" name="Line 22"/>
          <p:cNvSpPr>
            <a:spLocks noChangeShapeType="1"/>
          </p:cNvSpPr>
          <p:nvPr/>
        </p:nvSpPr>
        <p:spPr bwMode="auto">
          <a:xfrm>
            <a:off x="5867400" y="4343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Char char="l"/>
            </a:pPr>
            <a:endParaRPr lang="en-US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3575" name="Line 23"/>
          <p:cNvSpPr>
            <a:spLocks noChangeShapeType="1"/>
          </p:cNvSpPr>
          <p:nvPr/>
        </p:nvSpPr>
        <p:spPr bwMode="auto">
          <a:xfrm flipV="1">
            <a:off x="7620000" y="3352800"/>
            <a:ext cx="11430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Char char="l"/>
            </a:pPr>
            <a:endParaRPr lang="en-US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3576" name="Text Box 24"/>
          <p:cNvSpPr txBox="1">
            <a:spLocks noChangeArrowheads="1"/>
          </p:cNvSpPr>
          <p:nvPr/>
        </p:nvSpPr>
        <p:spPr bwMode="auto">
          <a:xfrm>
            <a:off x="6096000" y="3581401"/>
            <a:ext cx="19812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Char char="l"/>
            </a:pPr>
            <a:r>
              <a:rPr lang="en-US" sz="1200" b="1">
                <a:solidFill>
                  <a:srgbClr val="000000"/>
                </a:solidFill>
              </a:rPr>
              <a:t>Similarity Scores (SC)</a:t>
            </a:r>
          </a:p>
        </p:txBody>
      </p:sp>
      <p:sp>
        <p:nvSpPr>
          <p:cNvPr id="23577" name="Text Box 25"/>
          <p:cNvSpPr txBox="1">
            <a:spLocks noChangeArrowheads="1"/>
          </p:cNvSpPr>
          <p:nvPr/>
        </p:nvSpPr>
        <p:spPr bwMode="auto">
          <a:xfrm>
            <a:off x="7772400" y="3962401"/>
            <a:ext cx="11430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None/>
            </a:pPr>
            <a:r>
              <a:rPr lang="en-US" sz="1400">
                <a:solidFill>
                  <a:srgbClr val="000000"/>
                </a:solidFill>
              </a:rPr>
              <a:t>max(SC)+1</a:t>
            </a:r>
          </a:p>
        </p:txBody>
      </p:sp>
      <p:sp>
        <p:nvSpPr>
          <p:cNvPr id="23578" name="Line 26"/>
          <p:cNvSpPr>
            <a:spLocks noChangeShapeType="1"/>
          </p:cNvSpPr>
          <p:nvPr/>
        </p:nvSpPr>
        <p:spPr bwMode="auto">
          <a:xfrm>
            <a:off x="4800600" y="45720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Char char="l"/>
            </a:pPr>
            <a:endParaRPr lang="en-US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3579" name="Line 27"/>
          <p:cNvSpPr>
            <a:spLocks noChangeShapeType="1"/>
          </p:cNvSpPr>
          <p:nvPr/>
        </p:nvSpPr>
        <p:spPr bwMode="auto">
          <a:xfrm>
            <a:off x="4800600" y="59436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Char char="l"/>
            </a:pPr>
            <a:endParaRPr lang="en-US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7196" name="Text Box 28"/>
          <p:cNvSpPr txBox="1">
            <a:spLocks noChangeArrowheads="1"/>
          </p:cNvSpPr>
          <p:nvPr/>
        </p:nvSpPr>
        <p:spPr bwMode="auto">
          <a:xfrm>
            <a:off x="6019800" y="5562600"/>
            <a:ext cx="2057400" cy="596900"/>
          </a:xfrm>
          <a:prstGeom prst="rect">
            <a:avLst/>
          </a:prstGeom>
          <a:solidFill>
            <a:schemeClr val="accent5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000000"/>
                </a:solidFill>
                <a:ea typeface="SimSun" pitchFamily="2" charset="-122"/>
              </a:rPr>
              <a:t>Generic Feature Extractor</a:t>
            </a:r>
          </a:p>
        </p:txBody>
      </p:sp>
      <p:sp>
        <p:nvSpPr>
          <p:cNvPr id="23581" name="Line 29"/>
          <p:cNvSpPr>
            <a:spLocks noChangeShapeType="1"/>
          </p:cNvSpPr>
          <p:nvPr/>
        </p:nvSpPr>
        <p:spPr bwMode="auto">
          <a:xfrm flipV="1">
            <a:off x="8077200" y="3733800"/>
            <a:ext cx="13716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Char char="l"/>
            </a:pPr>
            <a:endParaRPr lang="en-US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3582" name="Text Box 30"/>
          <p:cNvSpPr txBox="1">
            <a:spLocks noChangeArrowheads="1"/>
          </p:cNvSpPr>
          <p:nvPr/>
        </p:nvSpPr>
        <p:spPr bwMode="auto">
          <a:xfrm>
            <a:off x="8610600" y="4953000"/>
            <a:ext cx="1600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None/>
            </a:pPr>
            <a:r>
              <a:rPr lang="en-US" sz="1400">
                <a:solidFill>
                  <a:srgbClr val="000000"/>
                </a:solidFill>
              </a:rPr>
              <a:t>All Remaining Features Values</a:t>
            </a:r>
          </a:p>
        </p:txBody>
      </p:sp>
      <p:sp>
        <p:nvSpPr>
          <p:cNvPr id="23583" name="Text Box 31"/>
          <p:cNvSpPr txBox="1">
            <a:spLocks noChangeArrowheads="1"/>
          </p:cNvSpPr>
          <p:nvPr/>
        </p:nvSpPr>
        <p:spPr bwMode="auto">
          <a:xfrm>
            <a:off x="1905000" y="1371601"/>
            <a:ext cx="4572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None/>
            </a:pPr>
            <a:r>
              <a:rPr lang="en-US" sz="18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584" name="Text Box 32"/>
          <p:cNvSpPr txBox="1">
            <a:spLocks noChangeArrowheads="1"/>
          </p:cNvSpPr>
          <p:nvPr/>
        </p:nvSpPr>
        <p:spPr bwMode="auto">
          <a:xfrm>
            <a:off x="3352800" y="3810001"/>
            <a:ext cx="4572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None/>
            </a:pPr>
            <a:r>
              <a:rPr lang="en-US" sz="18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3585" name="Text Box 33"/>
          <p:cNvSpPr txBox="1">
            <a:spLocks noChangeArrowheads="1"/>
          </p:cNvSpPr>
          <p:nvPr/>
        </p:nvSpPr>
        <p:spPr bwMode="auto">
          <a:xfrm>
            <a:off x="3352800" y="2209801"/>
            <a:ext cx="4572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None/>
            </a:pPr>
            <a:r>
              <a:rPr lang="en-US" sz="18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586" name="Text Box 34"/>
          <p:cNvSpPr txBox="1">
            <a:spLocks noChangeArrowheads="1"/>
          </p:cNvSpPr>
          <p:nvPr/>
        </p:nvSpPr>
        <p:spPr bwMode="auto">
          <a:xfrm>
            <a:off x="6096000" y="6248401"/>
            <a:ext cx="4572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None/>
            </a:pPr>
            <a:r>
              <a:rPr lang="en-US" sz="180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5595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2024743" y="593725"/>
            <a:ext cx="8229600" cy="838200"/>
          </a:xfrm>
        </p:spPr>
        <p:txBody>
          <a:bodyPr/>
          <a:lstStyle/>
          <a:p>
            <a:pPr eaLnBrk="1" hangingPunct="1"/>
            <a:r>
              <a:rPr lang="en-US" sz="3600" dirty="0" err="1" smtClean="0"/>
              <a:t>CyberGate</a:t>
            </a:r>
            <a:r>
              <a:rPr lang="en-US" sz="3600" dirty="0" smtClean="0"/>
              <a:t> System </a:t>
            </a:r>
            <a:r>
              <a:rPr lang="en-US" sz="3600" dirty="0"/>
              <a:t>Design: </a:t>
            </a:r>
            <a:r>
              <a:rPr lang="en-US" sz="3600" dirty="0" err="1">
                <a:solidFill>
                  <a:srgbClr val="FF0000"/>
                </a:solidFill>
              </a:rPr>
              <a:t>Writeprints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24581" name="Picture 12" descr="WriteprintBW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133600"/>
            <a:ext cx="7848600" cy="1981200"/>
          </a:xfrm>
          <a:noFill/>
          <a:ln>
            <a:solidFill>
              <a:srgbClr val="C0C0C0"/>
            </a:solidFill>
            <a:miter lim="800000"/>
            <a:headEnd/>
            <a:tailEnd/>
          </a:ln>
        </p:spPr>
      </p:pic>
      <p:sp>
        <p:nvSpPr>
          <p:cNvPr id="24578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47574898-DBB9-4A8E-937E-C1B8EE3265FF}" type="slidenum">
              <a:rPr lang="en-US" altLang="zh-CN" sz="1200">
                <a:solidFill>
                  <a:srgbClr val="000000"/>
                </a:solidFill>
              </a:rPr>
              <a:pPr eaLnBrk="1" hangingPunct="1"/>
              <a:t>15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68841" y="2781365"/>
            <a:ext cx="1553188" cy="10504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5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" b="3625"/>
          <a:stretch>
            <a:fillRect/>
          </a:stretch>
        </p:blipFill>
        <p:spPr>
          <a:xfrm>
            <a:off x="1828800" y="3733801"/>
            <a:ext cx="3810000" cy="2746375"/>
          </a:xfrm>
          <a:noFill/>
        </p:spPr>
      </p:pic>
      <p:sp>
        <p:nvSpPr>
          <p:cNvPr id="128003" name="Rectangle 3"/>
          <p:cNvSpPr>
            <a:spLocks noChangeArrowheads="1"/>
          </p:cNvSpPr>
          <p:nvPr/>
        </p:nvSpPr>
        <p:spPr bwMode="auto">
          <a:xfrm>
            <a:off x="6248400" y="762000"/>
            <a:ext cx="4114800" cy="5867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Char char="l"/>
            </a:pPr>
            <a:endParaRPr lang="en-US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28004" name="Text Box 4"/>
          <p:cNvSpPr txBox="1">
            <a:spLocks noChangeArrowheads="1"/>
          </p:cNvSpPr>
          <p:nvPr/>
        </p:nvSpPr>
        <p:spPr bwMode="auto">
          <a:xfrm>
            <a:off x="6400801" y="228601"/>
            <a:ext cx="3521075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None/>
            </a:pPr>
            <a:r>
              <a:rPr lang="en-US" b="1" dirty="0"/>
              <a:t>Anonymous Messages</a:t>
            </a: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179638" y="239713"/>
            <a:ext cx="2895600" cy="461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None/>
            </a:pPr>
            <a:r>
              <a:rPr lang="en-US" b="1" dirty="0"/>
              <a:t>Author </a:t>
            </a:r>
            <a:r>
              <a:rPr lang="en-US" b="1" dirty="0" err="1"/>
              <a:t>Writeprints</a:t>
            </a:r>
            <a:endParaRPr lang="en-US" b="1" dirty="0"/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1676400" y="762000"/>
            <a:ext cx="4114800" cy="5867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Char char="l"/>
            </a:pPr>
            <a:endParaRPr lang="en-US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28007" name="Line 7"/>
          <p:cNvSpPr>
            <a:spLocks noChangeShapeType="1"/>
          </p:cNvSpPr>
          <p:nvPr/>
        </p:nvSpPr>
        <p:spPr bwMode="auto">
          <a:xfrm flipH="1">
            <a:off x="5638800" y="2057400"/>
            <a:ext cx="9144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Char char="l"/>
            </a:pPr>
            <a:endParaRPr lang="en-US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28008" name="Line 8"/>
          <p:cNvSpPr>
            <a:spLocks noChangeShapeType="1"/>
          </p:cNvSpPr>
          <p:nvPr/>
        </p:nvSpPr>
        <p:spPr bwMode="auto">
          <a:xfrm flipH="1" flipV="1">
            <a:off x="5638800" y="2209800"/>
            <a:ext cx="91440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Char char="l"/>
            </a:pPr>
            <a:endParaRPr lang="en-US" sz="240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" b="3751"/>
          <a:stretch>
            <a:fillRect/>
          </a:stretch>
        </p:blipFill>
        <p:spPr bwMode="auto">
          <a:xfrm>
            <a:off x="1828800" y="3733801"/>
            <a:ext cx="3810000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4648201" y="3657600"/>
            <a:ext cx="1052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None/>
            </a:pPr>
            <a:r>
              <a:rPr lang="en-US" sz="1600" b="1">
                <a:solidFill>
                  <a:srgbClr val="FF0000"/>
                </a:solidFill>
              </a:rPr>
              <a:t>Author B</a:t>
            </a:r>
          </a:p>
        </p:txBody>
      </p:sp>
      <p:pic>
        <p:nvPicPr>
          <p:cNvPr id="26635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" b="3751"/>
          <a:stretch>
            <a:fillRect/>
          </a:stretch>
        </p:blipFill>
        <p:spPr bwMode="auto">
          <a:xfrm>
            <a:off x="1828800" y="838200"/>
            <a:ext cx="3810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4648201" y="762000"/>
            <a:ext cx="1052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None/>
            </a:pPr>
            <a:r>
              <a:rPr lang="en-US" sz="1600" b="1">
                <a:solidFill>
                  <a:srgbClr val="FF0000"/>
                </a:solidFill>
              </a:rPr>
              <a:t>Author A</a:t>
            </a:r>
          </a:p>
        </p:txBody>
      </p:sp>
      <p:pic>
        <p:nvPicPr>
          <p:cNvPr id="128013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" b="3751"/>
          <a:stretch>
            <a:fillRect/>
          </a:stretch>
        </p:blipFill>
        <p:spPr bwMode="auto">
          <a:xfrm>
            <a:off x="6400800" y="838200"/>
            <a:ext cx="3810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14" name="Text Box 14"/>
          <p:cNvSpPr txBox="1">
            <a:spLocks noChangeArrowheads="1"/>
          </p:cNvSpPr>
          <p:nvPr/>
        </p:nvSpPr>
        <p:spPr bwMode="auto">
          <a:xfrm>
            <a:off x="8991600" y="762000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None/>
            </a:pPr>
            <a:r>
              <a:rPr lang="en-US" sz="1600" b="1">
                <a:solidFill>
                  <a:srgbClr val="FF0000"/>
                </a:solidFill>
              </a:rPr>
              <a:t>10 messages</a:t>
            </a:r>
          </a:p>
        </p:txBody>
      </p:sp>
      <p:pic>
        <p:nvPicPr>
          <p:cNvPr id="128015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" b="3751"/>
          <a:stretch>
            <a:fillRect/>
          </a:stretch>
        </p:blipFill>
        <p:spPr bwMode="auto">
          <a:xfrm>
            <a:off x="6400801" y="3733800"/>
            <a:ext cx="38004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16" name="Text Box 16"/>
          <p:cNvSpPr txBox="1">
            <a:spLocks noChangeArrowheads="1"/>
          </p:cNvSpPr>
          <p:nvPr/>
        </p:nvSpPr>
        <p:spPr bwMode="auto">
          <a:xfrm>
            <a:off x="8991600" y="3657600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70000"/>
              <a:buFont typeface="Wingdings" pitchFamily="2" charset="2"/>
              <a:buNone/>
            </a:pPr>
            <a:r>
              <a:rPr lang="en-US" sz="1600" b="1">
                <a:solidFill>
                  <a:srgbClr val="FF0000"/>
                </a:solidFill>
              </a:rPr>
              <a:t>10 messages</a:t>
            </a:r>
          </a:p>
        </p:txBody>
      </p:sp>
    </p:spTree>
    <p:extLst>
      <p:ext uri="{BB962C8B-B14F-4D97-AF65-F5344CB8AC3E}">
        <p14:creationId xmlns:p14="http://schemas.microsoft.com/office/powerpoint/2010/main" val="385468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8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8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8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8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8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8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8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8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8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 animBg="1"/>
      <p:bldP spid="128004" grpId="0" animBg="1"/>
      <p:bldP spid="128007" grpId="0" animBg="1"/>
      <p:bldP spid="128008" grpId="0" animBg="1"/>
      <p:bldP spid="128014" grpId="0"/>
      <p:bldP spid="1280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" t="10027" r="11333" b="6720"/>
          <a:stretch>
            <a:fillRect/>
          </a:stretch>
        </p:blipFill>
        <p:spPr bwMode="auto">
          <a:xfrm>
            <a:off x="3868738" y="2928938"/>
            <a:ext cx="5749925" cy="3571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AZ Forum Portal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28700" y="1671638"/>
            <a:ext cx="2667000" cy="4648200"/>
          </a:xfrm>
        </p:spPr>
        <p:txBody>
          <a:bodyPr/>
          <a:lstStyle/>
          <a:p>
            <a:pPr lvl="2"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FF0000"/>
                </a:solidFill>
              </a:rPr>
              <a:t>13M messages (340K members) across 29 major Jihadi forums in English, Arabic, French, German and Russian (</a:t>
            </a:r>
            <a:r>
              <a:rPr lang="en-US" sz="2400" dirty="0" err="1">
                <a:solidFill>
                  <a:srgbClr val="FF0000"/>
                </a:solidFill>
              </a:rPr>
              <a:t>VBulletin</a:t>
            </a:r>
            <a:r>
              <a:rPr lang="en-US" sz="2400" dirty="0" smtClean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Linking members over time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5846" name="Picture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6" t="72682" r="43800" b="14787"/>
          <a:stretch>
            <a:fillRect/>
          </a:stretch>
        </p:blipFill>
        <p:spPr bwMode="auto">
          <a:xfrm>
            <a:off x="4876800" y="4110039"/>
            <a:ext cx="2413000" cy="604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8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75" y="296069"/>
            <a:ext cx="3956050" cy="275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2" descr="C:\Documents and Settings\Yulei\Desktop\ScreenShot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406" y="2260365"/>
            <a:ext cx="3970108" cy="2764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939936" y="3489097"/>
            <a:ext cx="3781851" cy="1602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8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7A84-B86D-4092-8072-FAE33AE5BF9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9" y="297521"/>
            <a:ext cx="6086475" cy="63944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59" y="4349138"/>
            <a:ext cx="5508170" cy="24258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429" y="4349138"/>
            <a:ext cx="5329263" cy="2425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734" y="256018"/>
            <a:ext cx="4667931" cy="41346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2693" y="1555660"/>
            <a:ext cx="5437735" cy="8468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45525" y="1467658"/>
            <a:ext cx="2534217" cy="4971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04078" y="5629382"/>
            <a:ext cx="3363004" cy="5024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27725" y="5378143"/>
            <a:ext cx="3363004" cy="5024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3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Image result for spider web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1" y="0"/>
            <a:ext cx="122056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300" y="6393729"/>
            <a:ext cx="1052508" cy="365125"/>
          </a:xfrm>
        </p:spPr>
        <p:txBody>
          <a:bodyPr/>
          <a:lstStyle/>
          <a:p>
            <a:fld id="{AB3A95D0-67DA-49DA-A1C5-7DD1BE185299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18943" y="4364707"/>
            <a:ext cx="2655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Forum post with </a:t>
            </a:r>
            <a:r>
              <a:rPr lang="en-US" sz="1400" b="1" u="sng" dirty="0" smtClean="0">
                <a:solidFill>
                  <a:schemeClr val="bg1"/>
                </a:solidFill>
                <a:cs typeface="Arial" panose="020B0604020202020204" pitchFamily="34" charset="0"/>
              </a:rPr>
              <a:t>source code</a:t>
            </a:r>
            <a:r>
              <a:rPr lang="en-US" sz="1400" b="1" u="sng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to 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exploit Mozilla Firefox 3.5.3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60558" y="2853092"/>
            <a:ext cx="2179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u="sng" dirty="0" smtClean="0">
                <a:solidFill>
                  <a:schemeClr val="bg1"/>
                </a:solidFill>
                <a:cs typeface="Arial" panose="020B0604020202020204" pitchFamily="34" charset="0"/>
              </a:rPr>
              <a:t>Tutorial </a:t>
            </a:r>
            <a:r>
              <a:rPr lang="en-US" sz="1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on how to create 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malicious documents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5475" y="5870509"/>
            <a:ext cx="260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Forum post with </a:t>
            </a:r>
          </a:p>
          <a:p>
            <a:pPr algn="ctr"/>
            <a:r>
              <a:rPr lang="en-US" sz="1400" b="1" dirty="0" err="1" smtClean="0">
                <a:solidFill>
                  <a:schemeClr val="bg1"/>
                </a:solidFill>
              </a:rPr>
              <a:t>BlackPOS</a:t>
            </a:r>
            <a:r>
              <a:rPr lang="en-US" sz="1400" b="1" dirty="0" smtClean="0">
                <a:solidFill>
                  <a:schemeClr val="bg1"/>
                </a:solidFill>
              </a:rPr>
              <a:t> malware </a:t>
            </a:r>
            <a:r>
              <a:rPr lang="en-US" sz="1400" b="1" u="sng" dirty="0" smtClean="0">
                <a:solidFill>
                  <a:schemeClr val="bg1"/>
                </a:solidFill>
              </a:rPr>
              <a:t>attachment</a:t>
            </a:r>
            <a:r>
              <a:rPr lang="en-US" sz="1400" b="1" dirty="0" smtClean="0">
                <a:solidFill>
                  <a:schemeClr val="bg1"/>
                </a:solidFill>
              </a:rPr>
              <a:t>.  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3948"/>
          <a:stretch/>
        </p:blipFill>
        <p:spPr>
          <a:xfrm>
            <a:off x="5389287" y="3914610"/>
            <a:ext cx="4177731" cy="19466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9198" r="15751"/>
          <a:stretch/>
        </p:blipFill>
        <p:spPr>
          <a:xfrm>
            <a:off x="5319205" y="562163"/>
            <a:ext cx="4317897" cy="22499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7807" r="17235"/>
          <a:stretch/>
        </p:blipFill>
        <p:spPr>
          <a:xfrm>
            <a:off x="792614" y="1920842"/>
            <a:ext cx="3938761" cy="25071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329142" y="1170532"/>
            <a:ext cx="2666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Hackers and Hacker Assets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8" descr="https://media.licdn.com/mpr/mpr/shrinknp_750_750/AAEAAQAAAAAAAAGcAAAAJDdjY2Y5YTNhLTQwYWMtNDU1Yy05ZjA3LTI4ODdhNDIxMDA3M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136" y="5388429"/>
            <a:ext cx="1506864" cy="134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https://media.licdn.com/mpr/mpr/shrinknp_750_750/AAEAAQAAAAAAAAGcAAAAJDdjY2Y5YTNhLTQwYWMtNDU1Yy05ZjA3LTI4ODdhNDIxMDA3M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136" y="0"/>
            <a:ext cx="1506863" cy="134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media.licdn.com/mpr/mpr/shrinknp_750_750/AAEAAQAAAAAAAAGcAAAAJDdjY2Y5YTNhLTQwYWMtNDU1Yy05ZjA3LTI4ODdhNDIxMDA3MA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9" y="5663505"/>
            <a:ext cx="1356119" cy="120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994900" y="440798"/>
            <a:ext cx="3478557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 dirty="0" smtClean="0">
                <a:solidFill>
                  <a:srgbClr val="FF0000"/>
                </a:solidFill>
              </a:rPr>
              <a:t>Hacker</a:t>
            </a:r>
            <a:r>
              <a:rPr lang="en-US" b="1" dirty="0" smtClean="0">
                <a:solidFill>
                  <a:srgbClr val="FF0000"/>
                </a:solidFill>
              </a:rPr>
              <a:t> Web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3202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344" y="196449"/>
            <a:ext cx="10515600" cy="1325563"/>
          </a:xfrm>
        </p:spPr>
        <p:txBody>
          <a:bodyPr/>
          <a:lstStyle/>
          <a:p>
            <a:r>
              <a:rPr lang="en-US" dirty="0" smtClean="0"/>
              <a:t>My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344" y="152201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Academic: </a:t>
            </a:r>
            <a:r>
              <a:rPr lang="en-US" u="sng" dirty="0" smtClean="0"/>
              <a:t>Data/computational scientist; data/text/web mining</a:t>
            </a:r>
            <a:r>
              <a:rPr lang="en-US" dirty="0" smtClean="0"/>
              <a:t>, </a:t>
            </a:r>
            <a:r>
              <a:rPr lang="en-US" u="sng" dirty="0" smtClean="0"/>
              <a:t>visualization</a:t>
            </a:r>
            <a:r>
              <a:rPr lang="en-US" dirty="0" smtClean="0"/>
              <a:t>; applied AI for security and health analytics</a:t>
            </a:r>
            <a:endParaRPr lang="en-US" dirty="0"/>
          </a:p>
          <a:p>
            <a:r>
              <a:rPr lang="en-US" dirty="0" smtClean="0"/>
              <a:t>Applications: Security analytics; </a:t>
            </a:r>
            <a:r>
              <a:rPr lang="en-US" u="sng" dirty="0" smtClean="0"/>
              <a:t>dark networks</a:t>
            </a:r>
            <a:endParaRPr lang="en-US" u="sng" dirty="0"/>
          </a:p>
          <a:p>
            <a:r>
              <a:rPr lang="en-US" dirty="0" smtClean="0"/>
              <a:t>Projects: </a:t>
            </a:r>
            <a:r>
              <a:rPr lang="en-US" u="sng" dirty="0" smtClean="0"/>
              <a:t>COPLINK</a:t>
            </a:r>
            <a:r>
              <a:rPr lang="en-US" dirty="0" smtClean="0"/>
              <a:t> (1997-2009, gang/narcotic networks); </a:t>
            </a:r>
            <a:r>
              <a:rPr lang="en-US" u="sng" dirty="0" smtClean="0"/>
              <a:t>Dark Web </a:t>
            </a:r>
            <a:r>
              <a:rPr lang="en-US" dirty="0" smtClean="0"/>
              <a:t>(2001-present, extremist/terrorist networks); </a:t>
            </a:r>
            <a:r>
              <a:rPr lang="en-US" u="sng" dirty="0" smtClean="0"/>
              <a:t>Hacker Web </a:t>
            </a:r>
            <a:r>
              <a:rPr lang="en-US" dirty="0" smtClean="0"/>
              <a:t>(2009-present)</a:t>
            </a:r>
          </a:p>
          <a:p>
            <a:endParaRPr lang="en-US" dirty="0"/>
          </a:p>
          <a:p>
            <a:r>
              <a:rPr lang="en-US" dirty="0" smtClean="0"/>
              <a:t>SBE collaborators: M. </a:t>
            </a:r>
            <a:r>
              <a:rPr lang="en-US" dirty="0" err="1" smtClean="0"/>
              <a:t>Sageman</a:t>
            </a:r>
            <a:r>
              <a:rPr lang="en-US" dirty="0" smtClean="0"/>
              <a:t>, R. Breiger, T. Holt</a:t>
            </a:r>
          </a:p>
          <a:p>
            <a:r>
              <a:rPr lang="en-US" dirty="0" smtClean="0"/>
              <a:t>Agency collaborators: TPD, PPD, FBI, CIA, NSA, DHS (NSF, DOD)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76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951" y="0"/>
            <a:ext cx="10972801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Hacker Assets </a:t>
            </a:r>
            <a:r>
              <a:rPr lang="en-US" dirty="0" smtClean="0"/>
              <a:t>Portal V2.0 –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2553-B058-46A8-80FD-FCB8F898C0C8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4830"/>
          <a:stretch/>
        </p:blipFill>
        <p:spPr>
          <a:xfrm>
            <a:off x="101273" y="892942"/>
            <a:ext cx="6110649" cy="22747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-28230" y="588143"/>
            <a:ext cx="6688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C00000"/>
                </a:solidFill>
              </a:rPr>
              <a:t>(a) Home page, linking to (b &amp; c) </a:t>
            </a:r>
            <a:r>
              <a:rPr lang="en-US" sz="1400" b="1" smtClean="0">
                <a:solidFill>
                  <a:srgbClr val="C00000"/>
                </a:solidFill>
              </a:rPr>
              <a:t>Assets</a:t>
            </a:r>
            <a:r>
              <a:rPr lang="en-US" sz="1400" smtClean="0">
                <a:solidFill>
                  <a:srgbClr val="C00000"/>
                </a:solidFill>
              </a:rPr>
              <a:t>, (d) </a:t>
            </a:r>
            <a:r>
              <a:rPr lang="en-US" sz="1400" b="1" smtClean="0">
                <a:solidFill>
                  <a:srgbClr val="C00000"/>
                </a:solidFill>
              </a:rPr>
              <a:t>Dashboard</a:t>
            </a:r>
            <a:r>
              <a:rPr lang="en-US" sz="1400" smtClean="0">
                <a:solidFill>
                  <a:srgbClr val="C00000"/>
                </a:solidFill>
              </a:rPr>
              <a:t>, and (e) </a:t>
            </a:r>
            <a:r>
              <a:rPr lang="en-US" sz="1400" b="1" smtClean="0">
                <a:solidFill>
                  <a:srgbClr val="C00000"/>
                </a:solidFill>
              </a:rPr>
              <a:t>Malware Families</a:t>
            </a:r>
            <a:r>
              <a:rPr lang="en-US" sz="1400" smtClean="0">
                <a:solidFill>
                  <a:srgbClr val="C00000"/>
                </a:solidFill>
              </a:rPr>
              <a:t>:</a:t>
            </a:r>
            <a:endParaRPr lang="en-US" sz="1400">
              <a:solidFill>
                <a:srgbClr val="C00000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055549" y="2493142"/>
            <a:ext cx="3750017" cy="1920240"/>
            <a:chOff x="3046412" y="1934267"/>
            <a:chExt cx="4065735" cy="220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6412" y="1943320"/>
              <a:ext cx="4065735" cy="219456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4" name="Rectangle 23"/>
            <p:cNvSpPr/>
            <p:nvPr/>
          </p:nvSpPr>
          <p:spPr>
            <a:xfrm>
              <a:off x="5002626" y="1934267"/>
              <a:ext cx="228600" cy="12097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275865" y="3990736"/>
            <a:ext cx="4107623" cy="2464807"/>
            <a:chOff x="4620151" y="4101878"/>
            <a:chExt cx="4106553" cy="246480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0151" y="4101878"/>
              <a:ext cx="4106553" cy="246480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4634534" y="4787451"/>
              <a:ext cx="365760" cy="18288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-42287" y="3339230"/>
            <a:ext cx="21341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smtClean="0">
                <a:solidFill>
                  <a:srgbClr val="C00000"/>
                </a:solidFill>
              </a:rPr>
              <a:t>(b) </a:t>
            </a:r>
            <a:r>
              <a:rPr lang="en-US" sz="1400" b="1" smtClean="0">
                <a:solidFill>
                  <a:srgbClr val="C00000"/>
                </a:solidFill>
              </a:rPr>
              <a:t>Assets</a:t>
            </a:r>
            <a:r>
              <a:rPr lang="en-US" sz="1400" smtClean="0">
                <a:solidFill>
                  <a:srgbClr val="C00000"/>
                </a:solidFill>
              </a:rPr>
              <a:t> page, linking to Source Code and Attachments</a:t>
            </a:r>
            <a:endParaRPr lang="en-US" sz="1400">
              <a:solidFill>
                <a:srgbClr val="C00000"/>
              </a:solidFill>
            </a:endParaRPr>
          </a:p>
        </p:txBody>
      </p:sp>
      <p:cxnSp>
        <p:nvCxnSpPr>
          <p:cNvPr id="32" name="Straight Arrow Connector 31"/>
          <p:cNvCxnSpPr>
            <a:endCxn id="29" idx="0"/>
          </p:cNvCxnSpPr>
          <p:nvPr/>
        </p:nvCxnSpPr>
        <p:spPr>
          <a:xfrm>
            <a:off x="3047206" y="4245742"/>
            <a:ext cx="425974" cy="43056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16299" y="4597578"/>
            <a:ext cx="2765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smtClean="0">
                <a:solidFill>
                  <a:srgbClr val="C00000"/>
                </a:solidFill>
              </a:rPr>
              <a:t>(c) Source Code page; sortable by asset name, exploit type, date, etc.</a:t>
            </a:r>
            <a:endParaRPr lang="en-US" sz="1400">
              <a:solidFill>
                <a:srgbClr val="C00000"/>
              </a:solidFill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8907254" y="881816"/>
            <a:ext cx="3171470" cy="3135326"/>
            <a:chOff x="8904934" y="979474"/>
            <a:chExt cx="3170644" cy="31353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13811" y="979474"/>
              <a:ext cx="3161767" cy="313532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43" name="Rectangle 42"/>
            <p:cNvSpPr/>
            <p:nvPr/>
          </p:nvSpPr>
          <p:spPr>
            <a:xfrm>
              <a:off x="8904934" y="1143888"/>
              <a:ext cx="609600" cy="20478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485196" y="3449529"/>
            <a:ext cx="3793441" cy="2417872"/>
            <a:chOff x="7079836" y="1219200"/>
            <a:chExt cx="3792453" cy="251926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/>
            <a:srcRect b="4957"/>
            <a:stretch/>
          </p:blipFill>
          <p:spPr>
            <a:xfrm>
              <a:off x="7085012" y="1219200"/>
              <a:ext cx="3787277" cy="251926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41" name="Rectangle 40"/>
            <p:cNvSpPr/>
            <p:nvPr/>
          </p:nvSpPr>
          <p:spPr>
            <a:xfrm>
              <a:off x="7079836" y="1502398"/>
              <a:ext cx="1005840" cy="18288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3625947" y="938220"/>
            <a:ext cx="640247" cy="182880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180169" y="937332"/>
            <a:ext cx="365855" cy="182880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397555" y="938220"/>
            <a:ext cx="640247" cy="182880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>
            <a:endCxn id="24" idx="0"/>
          </p:cNvCxnSpPr>
          <p:nvPr/>
        </p:nvCxnSpPr>
        <p:spPr>
          <a:xfrm>
            <a:off x="3300935" y="1121100"/>
            <a:ext cx="664346" cy="137204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4" idx="2"/>
            <a:endCxn id="41" idx="1"/>
          </p:cNvCxnSpPr>
          <p:nvPr/>
        </p:nvCxnSpPr>
        <p:spPr>
          <a:xfrm>
            <a:off x="3946071" y="1121100"/>
            <a:ext cx="3539125" cy="268799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490373" y="5854854"/>
            <a:ext cx="3788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C00000"/>
                </a:solidFill>
              </a:rPr>
              <a:t>(d) </a:t>
            </a:r>
            <a:r>
              <a:rPr lang="en-US" sz="1400" b="1" smtClean="0">
                <a:solidFill>
                  <a:srgbClr val="C00000"/>
                </a:solidFill>
              </a:rPr>
              <a:t>Dashboard</a:t>
            </a:r>
            <a:r>
              <a:rPr lang="en-US" sz="1400" smtClean="0">
                <a:solidFill>
                  <a:srgbClr val="C00000"/>
                </a:solidFill>
              </a:rPr>
              <a:t> for drill-down analysis of hackers &amp; assets over time</a:t>
            </a:r>
            <a:endParaRPr lang="en-US" sz="1400">
              <a:solidFill>
                <a:srgbClr val="C00000"/>
              </a:solidFill>
            </a:endParaRPr>
          </a:p>
        </p:txBody>
      </p:sp>
      <p:cxnSp>
        <p:nvCxnSpPr>
          <p:cNvPr id="61" name="Straight Arrow Connector 60"/>
          <p:cNvCxnSpPr>
            <a:stCxn id="46" idx="2"/>
            <a:endCxn id="43" idx="1"/>
          </p:cNvCxnSpPr>
          <p:nvPr/>
        </p:nvCxnSpPr>
        <p:spPr>
          <a:xfrm>
            <a:off x="4717679" y="1121100"/>
            <a:ext cx="4189575" cy="2752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812465" y="1287890"/>
            <a:ext cx="20717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smtClean="0">
                <a:solidFill>
                  <a:srgbClr val="C00000"/>
                </a:solidFill>
              </a:rPr>
              <a:t>(e) </a:t>
            </a:r>
            <a:r>
              <a:rPr lang="en-US" sz="1400" b="1" smtClean="0">
                <a:solidFill>
                  <a:srgbClr val="C00000"/>
                </a:solidFill>
              </a:rPr>
              <a:t>Malware Families</a:t>
            </a:r>
            <a:r>
              <a:rPr lang="en-US" sz="1400" smtClean="0">
                <a:solidFill>
                  <a:srgbClr val="C00000"/>
                </a:solidFill>
              </a:rPr>
              <a:t>, for depicting relationships among assets over time (Crypter Family shown)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922655" y="820288"/>
            <a:ext cx="2355982" cy="1880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142" y="60105"/>
            <a:ext cx="11253716" cy="589915"/>
          </a:xfrm>
        </p:spPr>
        <p:txBody>
          <a:bodyPr>
            <a:normAutofit/>
          </a:bodyPr>
          <a:lstStyle/>
          <a:p>
            <a:r>
              <a:rPr lang="en-US" sz="3200" b="1" dirty="0"/>
              <a:t>Cyber Threat Intelligence (CTI) Example – </a:t>
            </a:r>
            <a:r>
              <a:rPr lang="en-US" sz="3200" b="1" dirty="0" smtClean="0">
                <a:solidFill>
                  <a:srgbClr val="FF0000"/>
                </a:solidFill>
              </a:rPr>
              <a:t>Bank Exploits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C9FA-6381-41DF-9A7B-A11F366E8C01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108" y="650020"/>
            <a:ext cx="5436220" cy="42891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0" y="646579"/>
            <a:ext cx="5475036" cy="42885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7272666" y="2551806"/>
            <a:ext cx="1125280" cy="12865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828801" y="1496384"/>
            <a:ext cx="2094613" cy="11101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54310" y="1496384"/>
            <a:ext cx="499378" cy="13370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193076" y="2606577"/>
            <a:ext cx="1336938" cy="20890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68515" y="2790877"/>
            <a:ext cx="217475" cy="1756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7" idx="1"/>
            <a:endCxn id="7" idx="3"/>
          </p:cNvCxnSpPr>
          <p:nvPr/>
        </p:nvCxnSpPr>
        <p:spPr>
          <a:xfrm flipH="1">
            <a:off x="8397946" y="2878678"/>
            <a:ext cx="1570569" cy="3164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/>
          <p:cNvSpPr txBox="1">
            <a:spLocks/>
          </p:cNvSpPr>
          <p:nvPr/>
        </p:nvSpPr>
        <p:spPr>
          <a:xfrm>
            <a:off x="469142" y="5347697"/>
            <a:ext cx="11402323" cy="1263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 on 2014, when </a:t>
            </a:r>
            <a:r>
              <a:rPr lang="en-US" dirty="0" err="1" smtClean="0"/>
              <a:t>BlackPOS</a:t>
            </a:r>
            <a:r>
              <a:rPr lang="en-US" dirty="0" smtClean="0"/>
              <a:t> was posted, shows assets and threat actors at that time.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 the actor who posted </a:t>
            </a:r>
            <a:r>
              <a:rPr lang="en-US" dirty="0" err="1" smtClean="0"/>
              <a:t>BlackPOS</a:t>
            </a:r>
            <a:r>
              <a:rPr lang="en-US" dirty="0" smtClean="0"/>
              <a:t> reveals that he posts other bank exploits (e.g., Zeus). </a:t>
            </a:r>
          </a:p>
          <a:p>
            <a:pPr lvl="1"/>
            <a:r>
              <a:rPr lang="en-US" dirty="0" smtClean="0"/>
              <a:t>Provides intelligence on which hacker to monitor.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29741" y="11270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9870575" y="24915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8208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703" y="803112"/>
            <a:ext cx="3803500" cy="310417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03" y="57169"/>
            <a:ext cx="9816508" cy="682123"/>
          </a:xfrm>
        </p:spPr>
        <p:txBody>
          <a:bodyPr>
            <a:noAutofit/>
          </a:bodyPr>
          <a:lstStyle/>
          <a:p>
            <a:r>
              <a:rPr lang="en-US" sz="3200" b="1" dirty="0"/>
              <a:t>Cyber Threat Intelligence (CTI) </a:t>
            </a:r>
            <a:r>
              <a:rPr lang="en-US" sz="3200" b="1" dirty="0" smtClean="0"/>
              <a:t>Example – </a:t>
            </a:r>
            <a:r>
              <a:rPr lang="en-US" sz="3200" b="1" dirty="0" err="1" smtClean="0">
                <a:solidFill>
                  <a:srgbClr val="FF0000"/>
                </a:solidFill>
              </a:rPr>
              <a:t>Crypters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624" y="4264994"/>
            <a:ext cx="10903913" cy="24897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 on a specific time point (highest peak):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 on a specific asset (</a:t>
            </a:r>
            <a:r>
              <a:rPr lang="en-US" dirty="0" err="1" smtClean="0"/>
              <a:t>crypters</a:t>
            </a:r>
            <a:r>
              <a:rPr lang="en-US" dirty="0" smtClean="0"/>
              <a:t>, a key technology for Ransomware)</a:t>
            </a:r>
            <a:endParaRPr lang="en-US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Filtering a specific </a:t>
            </a:r>
            <a:r>
              <a:rPr lang="en-US" dirty="0" err="1" smtClean="0"/>
              <a:t>crypter</a:t>
            </a:r>
            <a:r>
              <a:rPr lang="en-US" dirty="0" smtClean="0"/>
              <a:t> author (Cracksman) shows the trends and types of assets he posted.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2553-B058-46A8-80FD-FCB8F898C0C8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0" y="706295"/>
            <a:ext cx="4219303" cy="336881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018" y="752862"/>
            <a:ext cx="3924834" cy="32046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32084" y="687445"/>
            <a:ext cx="4243869" cy="12429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19460" y="2159195"/>
            <a:ext cx="1428197" cy="16391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873938" y="2729612"/>
            <a:ext cx="1955052" cy="4286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42873" y="1057861"/>
            <a:ext cx="548640" cy="14734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19913" y="1057861"/>
            <a:ext cx="822960" cy="12382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650377" y="1930400"/>
            <a:ext cx="940526" cy="7992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650377" y="2737625"/>
            <a:ext cx="1212334" cy="2411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0"/>
          </p:cNvCxnSpPr>
          <p:nvPr/>
        </p:nvCxnSpPr>
        <p:spPr>
          <a:xfrm flipH="1" flipV="1">
            <a:off x="10692522" y="1825896"/>
            <a:ext cx="158942" cy="9037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</p:cNvCxnSpPr>
          <p:nvPr/>
        </p:nvCxnSpPr>
        <p:spPr>
          <a:xfrm flipH="1" flipV="1">
            <a:off x="8994350" y="2531290"/>
            <a:ext cx="879588" cy="4126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52348" y="9143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522379" y="2289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306509" y="24490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3196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158" y="428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Selected Challenges for ML-HD-EEN in Dark Networks 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679" y="1208936"/>
            <a:ext cx="10703442" cy="5564003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 smtClean="0"/>
              <a:t>Identifying data Sources: availability (data stovepipes, data integration; RMS, RDBMS); web OSINT (</a:t>
            </a:r>
            <a:r>
              <a:rPr lang="en-US" sz="3800" u="sng" dirty="0" smtClean="0"/>
              <a:t>surface web, deep web, dark web; TOR, ICT</a:t>
            </a:r>
            <a:r>
              <a:rPr lang="en-US" sz="3800" dirty="0" smtClean="0"/>
              <a:t>); data types (structured vs. unstructured; </a:t>
            </a:r>
            <a:r>
              <a:rPr lang="en-US" sz="3800" u="sng" dirty="0" smtClean="0"/>
              <a:t>multi-lingual, multi-media; source code, attachment, tutorial</a:t>
            </a:r>
            <a:r>
              <a:rPr lang="en-US" sz="3800" dirty="0" smtClean="0"/>
              <a:t>), data biases (</a:t>
            </a:r>
            <a:r>
              <a:rPr lang="en-US" sz="3800" u="sng" dirty="0" smtClean="0"/>
              <a:t>noise, deception, adversarial; vigilante, honeypot, APTs</a:t>
            </a:r>
            <a:r>
              <a:rPr lang="en-US" sz="3800" dirty="0" smtClean="0"/>
              <a:t>) </a:t>
            </a:r>
          </a:p>
          <a:p>
            <a:endParaRPr lang="en-US" sz="3800" dirty="0"/>
          </a:p>
          <a:p>
            <a:r>
              <a:rPr lang="en-US" sz="3800" dirty="0" smtClean="0"/>
              <a:t>Recognizing nodes: levels/dimensions (who/what/where/when/why/how); entity extraction and recognition (</a:t>
            </a:r>
            <a:r>
              <a:rPr lang="en-US" sz="3800" u="sng" dirty="0" smtClean="0"/>
              <a:t>identity resolution, web authorship analysis, </a:t>
            </a:r>
            <a:r>
              <a:rPr lang="en-US" sz="3800" u="sng" dirty="0" err="1" smtClean="0"/>
              <a:t>writeprint</a:t>
            </a:r>
            <a:r>
              <a:rPr lang="en-US" sz="3800" dirty="0" smtClean="0"/>
              <a:t>)</a:t>
            </a:r>
          </a:p>
          <a:p>
            <a:endParaRPr lang="en-US" sz="3800" dirty="0"/>
          </a:p>
          <a:p>
            <a:r>
              <a:rPr lang="en-US" sz="3800" dirty="0" smtClean="0"/>
              <a:t>Establishing links: linked by associations (labeled links, probabilistic links); linked by time/space (</a:t>
            </a:r>
            <a:r>
              <a:rPr lang="en-US" sz="3800" u="sng" dirty="0" smtClean="0"/>
              <a:t>same-time-same-place; border crossing, hotspot</a:t>
            </a:r>
            <a:r>
              <a:rPr lang="en-US" sz="3800" dirty="0" smtClean="0"/>
              <a:t>); linked by conversations (</a:t>
            </a:r>
            <a:r>
              <a:rPr lang="en-US" sz="3800" u="sng" dirty="0" smtClean="0"/>
              <a:t>linguistic cues and styles; ICT, forums</a:t>
            </a:r>
            <a:r>
              <a:rPr lang="en-US" sz="3800" dirty="0" smtClean="0"/>
              <a:t>)</a:t>
            </a:r>
          </a:p>
          <a:p>
            <a:endParaRPr lang="en-US" sz="3800" dirty="0"/>
          </a:p>
          <a:p>
            <a:r>
              <a:rPr lang="en-US" sz="3800" dirty="0" smtClean="0"/>
              <a:t>Analyzing network patterns: (many SNA techniques)</a:t>
            </a:r>
          </a:p>
          <a:p>
            <a:endParaRPr lang="en-US" sz="3800" dirty="0" smtClean="0"/>
          </a:p>
          <a:p>
            <a:r>
              <a:rPr lang="en-US" sz="3800" dirty="0" smtClean="0"/>
              <a:t>Tracking changes over time:  stream data collection &amp; mining (update &amp; alert; anomaly detection, concept drift; </a:t>
            </a:r>
            <a:r>
              <a:rPr lang="en-US" sz="3800" u="sng" dirty="0" smtClean="0"/>
              <a:t>emerging cyber threats and </a:t>
            </a:r>
            <a:r>
              <a:rPr lang="en-US" sz="3800" u="sng" dirty="0" err="1" smtClean="0"/>
              <a:t>DarkNet</a:t>
            </a:r>
            <a:r>
              <a:rPr lang="en-US" sz="3800" u="sng" dirty="0" smtClean="0"/>
              <a:t> Markets</a:t>
            </a:r>
            <a:endParaRPr lang="en-US" sz="38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59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70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Selected Solutions &amp; Directions for ML-HD EEN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30890"/>
            <a:ext cx="10730023" cy="48699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Comprehensive &amp; timely OSINT data collection: from the surface web to the dark web; </a:t>
            </a:r>
            <a:r>
              <a:rPr lang="en-US" dirty="0" smtClean="0"/>
              <a:t>across level/dimension, </a:t>
            </a:r>
            <a:r>
              <a:rPr lang="en-US" dirty="0" smtClean="0"/>
              <a:t>over time</a:t>
            </a:r>
          </a:p>
          <a:p>
            <a:endParaRPr lang="en-US" dirty="0"/>
          </a:p>
          <a:p>
            <a:r>
              <a:rPr lang="en-US" dirty="0" smtClean="0"/>
              <a:t>Data integration and SNA extraction: AI assisted entity/relationship recognition/integration; across level/dimension, over time</a:t>
            </a:r>
          </a:p>
          <a:p>
            <a:endParaRPr lang="en-US" dirty="0" smtClean="0"/>
          </a:p>
          <a:p>
            <a:r>
              <a:rPr lang="en-US" dirty="0" smtClean="0"/>
              <a:t>Methodological foundations: dark networks, hidden networks; noise, deception, adversarial intent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Data analytics: advanced social media analytics, stream data mining, adversarial machine learning, BIG DATA analytics; </a:t>
            </a:r>
            <a:r>
              <a:rPr lang="en-US" dirty="0" smtClean="0"/>
              <a:t>across level/dimension,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35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558303" y="1447800"/>
            <a:ext cx="6629400" cy="1676400"/>
          </a:xfrm>
        </p:spPr>
        <p:txBody>
          <a:bodyPr>
            <a:normAutofit fontScale="92500" lnSpcReduction="20000"/>
          </a:bodyPr>
          <a:lstStyle/>
          <a:p>
            <a:r>
              <a:rPr lang="en-US" sz="4200" b="1" u="sng" dirty="0">
                <a:solidFill>
                  <a:srgbClr val="FF0000"/>
                </a:solidFill>
                <a:hlinkClick r:id="rId2"/>
              </a:rPr>
              <a:t>For questions and comments</a:t>
            </a:r>
          </a:p>
          <a:p>
            <a:endParaRPr lang="en-US" b="1" dirty="0">
              <a:solidFill>
                <a:srgbClr val="FF0000"/>
              </a:solidFill>
              <a:hlinkClick r:id="rId2"/>
            </a:endParaRPr>
          </a:p>
          <a:p>
            <a:r>
              <a:rPr lang="en-US" b="1" dirty="0" smtClean="0">
                <a:solidFill>
                  <a:srgbClr val="FF0000"/>
                </a:solidFill>
                <a:hlinkClick r:id="rId2"/>
              </a:rPr>
              <a:t>hchen@eller.Arizona.edu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  <a:hlinkClick r:id="rId3"/>
              </a:rPr>
              <a:t>http://ai.Arizona.edu</a:t>
            </a:r>
            <a:endParaRPr lang="en-US" b="1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4495799"/>
            <a:ext cx="3374517" cy="236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918" y="4495800"/>
            <a:ext cx="2950083" cy="2371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495800"/>
            <a:ext cx="2819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2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6440" y="1708330"/>
            <a:ext cx="136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Surface Web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6440" y="2415370"/>
            <a:ext cx="116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Deep Web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6440" y="3122410"/>
            <a:ext cx="113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Dark Web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26440" y="3829450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DarkNet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43239" y="4536490"/>
            <a:ext cx="133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Hacker Web</a:t>
            </a:r>
            <a:endParaRPr lang="en-US" b="1" dirty="0"/>
          </a:p>
        </p:txBody>
      </p:sp>
      <p:pic>
        <p:nvPicPr>
          <p:cNvPr id="15362" name="Picture 2" descr="http://blog.saycle.com/wp-content/uploads/2015/11/deep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18" y="758748"/>
            <a:ext cx="7172325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01904" y="3030017"/>
            <a:ext cx="1612378" cy="19812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817821" y="298775"/>
            <a:ext cx="81915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3600" b="1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From the Surface Web to the Dark Web</a:t>
            </a:r>
            <a:endParaRPr lang="en-US" sz="3600" b="1" kern="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8234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043113" y="1219200"/>
          <a:ext cx="3949700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Image" r:id="rId3" imgW="2130556" imgH="2752116" progId="Photoshop.Image.7">
                  <p:embed/>
                </p:oleObj>
              </mc:Choice>
              <mc:Fallback>
                <p:oleObj name="Image" r:id="rId3" imgW="2130556" imgH="2752116" progId="Photoshop.Image.7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113" y="1219200"/>
                        <a:ext cx="3949700" cy="5257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489325" y="96838"/>
            <a:ext cx="1841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sz="440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537326" y="1622426"/>
            <a:ext cx="2905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6324600" y="1600201"/>
            <a:ext cx="4027488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en-US" altLang="zh-CN">
                <a:solidFill>
                  <a:schemeClr val="tx1"/>
                </a:solidFill>
                <a:ea typeface="SimSun" panose="02010600030101010101" pitchFamily="2" charset="-122"/>
              </a:rPr>
              <a:t>	</a:t>
            </a:r>
            <a:endParaRPr lang="en-US" altLang="zh-TW" b="1">
              <a:solidFill>
                <a:schemeClr val="tx1"/>
              </a:solidFill>
              <a:ea typeface="PMingLiU" panose="02020500000000000000" pitchFamily="18" charset="-12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965252" y="199047"/>
            <a:ext cx="37830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3600" b="1" kern="0" dirty="0" smtClean="0">
                <a:latin typeface="+mj-lt"/>
                <a:ea typeface="+mj-ea"/>
                <a:cs typeface="+mj-cs"/>
              </a:rPr>
              <a:t>Springer</a:t>
            </a:r>
            <a:r>
              <a:rPr lang="en-US" sz="3600" b="1" kern="0" dirty="0" smtClean="0">
                <a:latin typeface="+mj-lt"/>
                <a:ea typeface="+mj-ea"/>
                <a:cs typeface="+mj-cs"/>
              </a:rPr>
              <a:t>, 2006</a:t>
            </a:r>
            <a:endParaRPr lang="en-US" sz="3600" b="1" kern="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214" y="1219200"/>
            <a:ext cx="4126200" cy="5257800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827839" y="401638"/>
            <a:ext cx="5823098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Springer, 2012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2003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5207A0-AFDC-4AC8-8D71-5740D4ADCFB5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1"/>
            <a:ext cx="7772400" cy="774700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COPLINK</a:t>
            </a:r>
            <a:r>
              <a:rPr lang="en-US" sz="3200" b="1" dirty="0" smtClean="0"/>
              <a:t>: </a:t>
            </a:r>
            <a:r>
              <a:rPr lang="en-US" sz="3200" b="1" dirty="0"/>
              <a:t>Crime </a:t>
            </a:r>
            <a:r>
              <a:rPr lang="en-US" sz="3200" b="1" dirty="0" smtClean="0"/>
              <a:t>Information Sharing &amp; Data </a:t>
            </a:r>
            <a:r>
              <a:rPr lang="en-US" sz="3200" b="1" dirty="0"/>
              <a:t>Mining</a:t>
            </a:r>
          </a:p>
        </p:txBody>
      </p:sp>
      <p:sp>
        <p:nvSpPr>
          <p:cNvPr id="1610756" name="Line 4"/>
          <p:cNvSpPr>
            <a:spLocks noChangeShapeType="1"/>
          </p:cNvSpPr>
          <p:nvPr/>
        </p:nvSpPr>
        <p:spPr bwMode="auto">
          <a:xfrm flipH="1" flipV="1">
            <a:off x="9296400" y="6096000"/>
            <a:ext cx="152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pic>
        <p:nvPicPr>
          <p:cNvPr id="1610762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838201"/>
            <a:ext cx="4572000" cy="3296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076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838200"/>
            <a:ext cx="45720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cl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3622592"/>
            <a:ext cx="4648200" cy="3235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l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3657600"/>
            <a:ext cx="4572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775211" y="4343085"/>
            <a:ext cx="3226322" cy="2378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1533" y="2066207"/>
            <a:ext cx="2355658" cy="15913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3477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2057400" y="3376228"/>
            <a:ext cx="4648200" cy="2385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b="1" dirty="0" smtClean="0"/>
              <a:t>Washington </a:t>
            </a:r>
            <a:r>
              <a:rPr lang="en-US" b="1" dirty="0"/>
              <a:t>Post, March 6, 2008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400" b="1" dirty="0"/>
              <a:t>National dragnet is a click away! COPLINK in use in 3,500 police agencies in US!</a:t>
            </a:r>
          </a:p>
          <a:p>
            <a:pPr algn="ctr">
              <a:spcBef>
                <a:spcPct val="50000"/>
              </a:spcBef>
              <a:buFont typeface="Wingdings" pitchFamily="2" charset="2"/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Merged </a:t>
            </a:r>
            <a:r>
              <a:rPr lang="en-US" sz="2400" b="1" dirty="0">
                <a:solidFill>
                  <a:srgbClr val="FF0000"/>
                </a:solidFill>
              </a:rPr>
              <a:t>i2 in 2009; acquired by IBM in 2011 for $</a:t>
            </a:r>
            <a:r>
              <a:rPr lang="en-US" sz="2400" b="1" dirty="0" smtClean="0">
                <a:solidFill>
                  <a:srgbClr val="FF0000"/>
                </a:solidFill>
              </a:rPr>
              <a:t>500M</a:t>
            </a:r>
          </a:p>
          <a:p>
            <a:pPr algn="ctr">
              <a:spcBef>
                <a:spcPct val="50000"/>
              </a:spcBef>
              <a:buFont typeface="Wingdings" pitchFamily="2" charset="2"/>
              <a:buNone/>
            </a:pP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2057400" y="2286000"/>
            <a:ext cx="5181600" cy="10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b="1" dirty="0"/>
              <a:t>ABC News  April 15, 2003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</a:rPr>
              <a:t>Google for  Cops: </a:t>
            </a:r>
            <a:r>
              <a:rPr lang="en-US" sz="1400" b="1" dirty="0" err="1"/>
              <a:t>Coplink</a:t>
            </a:r>
            <a:r>
              <a:rPr lang="en-US" sz="1400" b="1" dirty="0"/>
              <a:t> software helps police search for cyber clues to bust criminals</a:t>
            </a:r>
          </a:p>
        </p:txBody>
      </p:sp>
      <p:pic>
        <p:nvPicPr>
          <p:cNvPr id="13316" name="Picture 4" descr="abcnew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4648200"/>
            <a:ext cx="30734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6" descr="newsweek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5486400"/>
            <a:ext cx="30480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Text Box 8"/>
          <p:cNvSpPr txBox="1">
            <a:spLocks noChangeArrowheads="1"/>
          </p:cNvSpPr>
          <p:nvPr/>
        </p:nvSpPr>
        <p:spPr bwMode="auto">
          <a:xfrm>
            <a:off x="2057400" y="1524000"/>
            <a:ext cx="51054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b="1" dirty="0"/>
              <a:t>The New York Times, November 2, 2002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400" b="1" dirty="0"/>
              <a:t>COPLINK assisted in DC sniper investigation</a:t>
            </a:r>
            <a:r>
              <a:rPr lang="en-US" sz="1400" dirty="0"/>
              <a:t> </a:t>
            </a:r>
          </a:p>
        </p:txBody>
      </p:sp>
      <p:pic>
        <p:nvPicPr>
          <p:cNvPr id="133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2800" y="1219200"/>
            <a:ext cx="3048000" cy="3206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019300" y="304800"/>
            <a:ext cx="81915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3600" b="1" kern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COPLINK</a:t>
            </a:r>
            <a:r>
              <a:rPr lang="en-US" sz="3600" b="1" kern="0" dirty="0">
                <a:latin typeface="+mj-lt"/>
                <a:ea typeface="+mj-ea"/>
                <a:cs typeface="+mj-cs"/>
              </a:rPr>
              <a:t>: Crime Data Mining</a:t>
            </a:r>
          </a:p>
        </p:txBody>
      </p:sp>
      <p:pic>
        <p:nvPicPr>
          <p:cNvPr id="8196" name="Picture 4" descr="Palantir Technologies company 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910" y="6094321"/>
            <a:ext cx="2495550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46338" y="6259257"/>
            <a:ext cx="245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($10B, IT unicorn, 2015)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312" y="5090947"/>
            <a:ext cx="3679576" cy="104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1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8148320" y="3434080"/>
            <a:ext cx="1333500" cy="32861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412" name="Title 1"/>
          <p:cNvSpPr>
            <a:spLocks noGrp="1"/>
          </p:cNvSpPr>
          <p:nvPr>
            <p:ph type="title"/>
          </p:nvPr>
        </p:nvSpPr>
        <p:spPr>
          <a:xfrm>
            <a:off x="1290320" y="347146"/>
            <a:ext cx="10515600" cy="1325563"/>
          </a:xfrm>
        </p:spPr>
        <p:txBody>
          <a:bodyPr/>
          <a:lstStyle/>
          <a:p>
            <a:r>
              <a:rPr lang="en-US" sz="3600" dirty="0" smtClean="0"/>
              <a:t>Border Security: </a:t>
            </a:r>
            <a:r>
              <a:rPr lang="en-US" sz="3600" dirty="0" smtClean="0">
                <a:solidFill>
                  <a:srgbClr val="FF0000"/>
                </a:solidFill>
              </a:rPr>
              <a:t>High-risk </a:t>
            </a:r>
            <a:r>
              <a:rPr lang="en-US" sz="3600" dirty="0">
                <a:solidFill>
                  <a:srgbClr val="FF0000"/>
                </a:solidFill>
              </a:rPr>
              <a:t>Vehicle </a:t>
            </a:r>
            <a:r>
              <a:rPr lang="en-US" sz="3600" dirty="0" smtClean="0">
                <a:solidFill>
                  <a:srgbClr val="FF0000"/>
                </a:solidFill>
              </a:rPr>
              <a:t>Identification </a:t>
            </a:r>
            <a:r>
              <a:rPr lang="en-US" sz="3600" dirty="0" smtClean="0"/>
              <a:t>(LPR + DM/SNA</a:t>
            </a:r>
            <a:r>
              <a:rPr lang="en-US" sz="3600" dirty="0" smtClean="0"/>
              <a:t>) </a:t>
            </a:r>
            <a:r>
              <a:rPr lang="en-US" sz="3600" dirty="0" smtClean="0">
                <a:sym typeface="Wingdings" panose="05000000000000000000" pitchFamily="2" charset="2"/>
              </a:rPr>
              <a:t> They are watching!</a:t>
            </a:r>
            <a:endParaRPr lang="en-US" sz="3600" dirty="0"/>
          </a:p>
        </p:txBody>
      </p:sp>
      <p:sp>
        <p:nvSpPr>
          <p:cNvPr id="174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501B3634-4A78-4938-8FB6-D68CE8A0454A}" type="slidenum">
              <a:rPr lang="en-US" sz="1200">
                <a:latin typeface="Arial Black" pitchFamily="34" charset="0"/>
              </a:rPr>
              <a:pPr eaLnBrk="1" hangingPunct="1"/>
              <a:t>7</a:t>
            </a:fld>
            <a:endParaRPr lang="en-US" sz="1200">
              <a:latin typeface="Arial Black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148320" y="5224780"/>
            <a:ext cx="1409700" cy="2667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74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20" y="1614806"/>
            <a:ext cx="838200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04920" y="41198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12606" y="23291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95520" y="30647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2530" name="Picture 2" descr="http://www.legaljuice.com/files/2013/09/license-plate-plate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095" y="3762692"/>
            <a:ext cx="2435225" cy="206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File:FrenchNumberPlates CopyrightKaihsuTa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058" y="1614806"/>
            <a:ext cx="2432263" cy="215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183141" y="2228017"/>
            <a:ext cx="2165036" cy="23439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8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067800" y="5715000"/>
            <a:ext cx="1600200" cy="4572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0EC57492-B114-458E-B6C0-66EDFCB6271B}" type="slidenum">
              <a:rPr lang="zh-CN" altLang="en-US" sz="1200">
                <a:latin typeface="Arial Black" pitchFamily="34" charset="0"/>
              </a:rPr>
              <a:pPr eaLnBrk="1" hangingPunct="1"/>
              <a:t>8</a:t>
            </a:fld>
            <a:endParaRPr lang="en-US" altLang="zh-CN" sz="1200">
              <a:latin typeface="Arial Black" pitchFamily="34" charset="0"/>
            </a:endParaRPr>
          </a:p>
        </p:txBody>
      </p:sp>
      <p:pic>
        <p:nvPicPr>
          <p:cNvPr id="19459" name="Picture 2" descr="bigshot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6415088" cy="43751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460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521494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A Vehicle to </a:t>
            </a:r>
            <a:r>
              <a:rPr lang="en-US" sz="3600" dirty="0" smtClean="0">
                <a:solidFill>
                  <a:srgbClr val="FF0000"/>
                </a:solidFill>
              </a:rPr>
              <a:t>Watch via its Networks?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7924800" y="2209800"/>
            <a:ext cx="2743200" cy="3810000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462" name="Group 6"/>
          <p:cNvGrpSpPr>
            <a:grpSpLocks/>
          </p:cNvGrpSpPr>
          <p:nvPr/>
        </p:nvGrpSpPr>
        <p:grpSpPr bwMode="auto">
          <a:xfrm>
            <a:off x="8077200" y="3733800"/>
            <a:ext cx="1543050" cy="336550"/>
            <a:chOff x="4512" y="3436"/>
            <a:chExt cx="972" cy="212"/>
          </a:xfrm>
        </p:grpSpPr>
        <p:sp>
          <p:nvSpPr>
            <p:cNvPr id="19480" name="Rectangle 7"/>
            <p:cNvSpPr>
              <a:spLocks noChangeArrowheads="1"/>
            </p:cNvSpPr>
            <p:nvPr/>
          </p:nvSpPr>
          <p:spPr bwMode="auto">
            <a:xfrm>
              <a:off x="4512" y="3504"/>
              <a:ext cx="96" cy="96"/>
            </a:xfrm>
            <a:prstGeom prst="rect">
              <a:avLst/>
            </a:prstGeom>
            <a:solidFill>
              <a:srgbClr val="FFFF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1" name="Text Box 8"/>
            <p:cNvSpPr txBox="1">
              <a:spLocks noChangeArrowheads="1"/>
            </p:cNvSpPr>
            <p:nvPr/>
          </p:nvSpPr>
          <p:spPr bwMode="auto">
            <a:xfrm>
              <a:off x="4608" y="3436"/>
              <a:ext cx="87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600">
                  <a:latin typeface="Times New Roman" pitchFamily="18" charset="0"/>
                </a:rPr>
                <a:t>Violent crimes</a:t>
              </a:r>
            </a:p>
          </p:txBody>
        </p:sp>
      </p:grpSp>
      <p:grpSp>
        <p:nvGrpSpPr>
          <p:cNvPr id="19463" name="Group 9"/>
          <p:cNvGrpSpPr>
            <a:grpSpLocks/>
          </p:cNvGrpSpPr>
          <p:nvPr/>
        </p:nvGrpSpPr>
        <p:grpSpPr bwMode="auto">
          <a:xfrm>
            <a:off x="8077200" y="3962400"/>
            <a:ext cx="1752600" cy="336550"/>
            <a:chOff x="4512" y="3628"/>
            <a:chExt cx="1104" cy="212"/>
          </a:xfrm>
        </p:grpSpPr>
        <p:sp>
          <p:nvSpPr>
            <p:cNvPr id="19478" name="Rectangle 10"/>
            <p:cNvSpPr>
              <a:spLocks noChangeArrowheads="1"/>
            </p:cNvSpPr>
            <p:nvPr/>
          </p:nvSpPr>
          <p:spPr bwMode="auto">
            <a:xfrm>
              <a:off x="4512" y="3696"/>
              <a:ext cx="96" cy="96"/>
            </a:xfrm>
            <a:prstGeom prst="rect">
              <a:avLst/>
            </a:prstGeom>
            <a:solidFill>
              <a:srgbClr val="0000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9" name="Text Box 11"/>
            <p:cNvSpPr txBox="1">
              <a:spLocks noChangeArrowheads="1"/>
            </p:cNvSpPr>
            <p:nvPr/>
          </p:nvSpPr>
          <p:spPr bwMode="auto">
            <a:xfrm>
              <a:off x="4633" y="3628"/>
              <a:ext cx="98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600">
                  <a:latin typeface="Times New Roman" pitchFamily="18" charset="0"/>
                </a:rPr>
                <a:t>Narcotics crimes</a:t>
              </a:r>
            </a:p>
          </p:txBody>
        </p:sp>
      </p:grpSp>
      <p:grpSp>
        <p:nvGrpSpPr>
          <p:cNvPr id="19464" name="Group 12"/>
          <p:cNvGrpSpPr>
            <a:grpSpLocks/>
          </p:cNvGrpSpPr>
          <p:nvPr/>
        </p:nvGrpSpPr>
        <p:grpSpPr bwMode="auto">
          <a:xfrm>
            <a:off x="8077200" y="4191000"/>
            <a:ext cx="1989138" cy="336550"/>
            <a:chOff x="4512" y="3820"/>
            <a:chExt cx="1253" cy="212"/>
          </a:xfrm>
        </p:grpSpPr>
        <p:sp>
          <p:nvSpPr>
            <p:cNvPr id="19476" name="Rectangle 13"/>
            <p:cNvSpPr>
              <a:spLocks noChangeArrowheads="1"/>
            </p:cNvSpPr>
            <p:nvPr/>
          </p:nvSpPr>
          <p:spPr bwMode="auto">
            <a:xfrm>
              <a:off x="4512" y="3888"/>
              <a:ext cx="96" cy="96"/>
            </a:xfrm>
            <a:prstGeom prst="rect">
              <a:avLst/>
            </a:prstGeom>
            <a:solidFill>
              <a:srgbClr val="00FF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7" name="Text Box 14"/>
            <p:cNvSpPr txBox="1">
              <a:spLocks noChangeArrowheads="1"/>
            </p:cNvSpPr>
            <p:nvPr/>
          </p:nvSpPr>
          <p:spPr bwMode="auto">
            <a:xfrm>
              <a:off x="4608" y="3820"/>
              <a:ext cx="115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600">
                  <a:latin typeface="Times New Roman" pitchFamily="18" charset="0"/>
                </a:rPr>
                <a:t>Violent &amp; Narcotics</a:t>
              </a:r>
            </a:p>
          </p:txBody>
        </p:sp>
      </p:grpSp>
      <p:sp>
        <p:nvSpPr>
          <p:cNvPr id="19465" name="Oval 15"/>
          <p:cNvSpPr>
            <a:spLocks noChangeArrowheads="1"/>
          </p:cNvSpPr>
          <p:nvPr/>
        </p:nvSpPr>
        <p:spPr bwMode="auto">
          <a:xfrm>
            <a:off x="8153400" y="2514600"/>
            <a:ext cx="152400" cy="152400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Rectangle 16"/>
          <p:cNvSpPr>
            <a:spLocks noChangeArrowheads="1"/>
          </p:cNvSpPr>
          <p:nvPr/>
        </p:nvSpPr>
        <p:spPr bwMode="auto">
          <a:xfrm>
            <a:off x="8077200" y="2819400"/>
            <a:ext cx="228600" cy="128588"/>
          </a:xfrm>
          <a:prstGeom prst="rect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467" name="Group 17"/>
          <p:cNvGrpSpPr>
            <a:grpSpLocks/>
          </p:cNvGrpSpPr>
          <p:nvPr/>
        </p:nvGrpSpPr>
        <p:grpSpPr bwMode="auto">
          <a:xfrm>
            <a:off x="8001000" y="2184400"/>
            <a:ext cx="2743200" cy="3759200"/>
            <a:chOff x="4032" y="1776"/>
            <a:chExt cx="1728" cy="2368"/>
          </a:xfrm>
        </p:grpSpPr>
        <p:sp>
          <p:nvSpPr>
            <p:cNvPr id="19472" name="Text Box 18"/>
            <p:cNvSpPr txBox="1">
              <a:spLocks noChangeArrowheads="1"/>
            </p:cNvSpPr>
            <p:nvPr/>
          </p:nvSpPr>
          <p:spPr bwMode="auto">
            <a:xfrm>
              <a:off x="4032" y="1776"/>
              <a:ext cx="1728" cy="2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600">
                  <a:latin typeface="Times New Roman" pitchFamily="18" charset="0"/>
                </a:rPr>
                <a:t>Shape Indicates Object Type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600">
                  <a:latin typeface="Times New Roman" pitchFamily="18" charset="0"/>
                </a:rPr>
                <a:t>       circles are people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600">
                  <a:latin typeface="Times New Roman" pitchFamily="18" charset="0"/>
                </a:rPr>
                <a:t>       rectangles are vehicles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sz="1600">
                <a:latin typeface="Times New Roman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600">
                  <a:latin typeface="Times New Roman" pitchFamily="18" charset="0"/>
                </a:rPr>
                <a:t>Color Denotes Activity History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sz="1600">
                <a:latin typeface="Times New Roman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sz="1600">
                <a:latin typeface="Times New Roman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sz="1600">
                <a:latin typeface="Times New Roman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sz="1600">
                <a:latin typeface="Times New Roman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sz="1600">
                <a:latin typeface="Times New Roman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600">
                  <a:latin typeface="Times New Roman" pitchFamily="18" charset="0"/>
                </a:rPr>
                <a:t>Larger Size Indicates higher levels of activity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sz="1600">
                <a:latin typeface="Times New Roman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600">
                  <a:latin typeface="Times New Roman" pitchFamily="18" charset="0"/>
                </a:rPr>
                <a:t>Border Crossing Plates are outlined in Red</a:t>
              </a:r>
            </a:p>
          </p:txBody>
        </p:sp>
        <p:grpSp>
          <p:nvGrpSpPr>
            <p:cNvPr id="19473" name="Group 19"/>
            <p:cNvGrpSpPr>
              <a:grpSpLocks/>
            </p:cNvGrpSpPr>
            <p:nvPr/>
          </p:nvGrpSpPr>
          <p:grpSpPr bwMode="auto">
            <a:xfrm>
              <a:off x="4080" y="2592"/>
              <a:ext cx="864" cy="212"/>
              <a:chOff x="4512" y="3255"/>
              <a:chExt cx="864" cy="212"/>
            </a:xfrm>
          </p:grpSpPr>
          <p:sp>
            <p:nvSpPr>
              <p:cNvPr id="19474" name="Rectangle 20"/>
              <p:cNvSpPr>
                <a:spLocks noChangeArrowheads="1"/>
              </p:cNvSpPr>
              <p:nvPr/>
            </p:nvSpPr>
            <p:spPr bwMode="auto">
              <a:xfrm>
                <a:off x="4512" y="3312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75" name="Text Box 21"/>
              <p:cNvSpPr txBox="1">
                <a:spLocks noChangeArrowheads="1"/>
              </p:cNvSpPr>
              <p:nvPr/>
            </p:nvSpPr>
            <p:spPr bwMode="auto">
              <a:xfrm>
                <a:off x="4601" y="3255"/>
                <a:ext cx="775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sz="1600">
                    <a:latin typeface="Times New Roman" pitchFamily="18" charset="0"/>
                  </a:rPr>
                  <a:t>Gang related</a:t>
                </a:r>
              </a:p>
            </p:txBody>
          </p:sp>
        </p:grpSp>
      </p:grpSp>
      <p:sp>
        <p:nvSpPr>
          <p:cNvPr id="19468" name="Oval 22"/>
          <p:cNvSpPr>
            <a:spLocks noChangeArrowheads="1"/>
          </p:cNvSpPr>
          <p:nvPr/>
        </p:nvSpPr>
        <p:spPr bwMode="auto">
          <a:xfrm>
            <a:off x="1524000" y="3276600"/>
            <a:ext cx="304800" cy="228600"/>
          </a:xfrm>
          <a:prstGeom prst="ellips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Oval 23"/>
          <p:cNvSpPr>
            <a:spLocks noChangeArrowheads="1"/>
          </p:cNvSpPr>
          <p:nvPr/>
        </p:nvSpPr>
        <p:spPr bwMode="auto">
          <a:xfrm>
            <a:off x="1905000" y="5257800"/>
            <a:ext cx="990600" cy="685800"/>
          </a:xfrm>
          <a:prstGeom prst="ellips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0" name="Oval 24"/>
          <p:cNvSpPr>
            <a:spLocks noChangeArrowheads="1"/>
          </p:cNvSpPr>
          <p:nvPr/>
        </p:nvSpPr>
        <p:spPr bwMode="auto">
          <a:xfrm>
            <a:off x="2362200" y="3810000"/>
            <a:ext cx="533400" cy="457200"/>
          </a:xfrm>
          <a:prstGeom prst="ellips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1" name="Rectangle 25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3124200" y="2667000"/>
            <a:ext cx="3886200" cy="25908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939088" y="3100388"/>
            <a:ext cx="2790824" cy="15354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3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098675" y="114301"/>
            <a:ext cx="8001000" cy="1216025"/>
          </a:xfrm>
        </p:spPr>
        <p:txBody>
          <a:bodyPr/>
          <a:lstStyle/>
          <a:p>
            <a:r>
              <a:rPr lang="en-US" sz="3200" dirty="0">
                <a:solidFill>
                  <a:srgbClr val="FF0000"/>
                </a:solidFill>
              </a:rPr>
              <a:t>COPLINK Identity Resolution and Criminal Network Analysis </a:t>
            </a:r>
            <a:r>
              <a:rPr lang="en-US" sz="3200" dirty="0"/>
              <a:t>(DHS)</a:t>
            </a: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200FAA67-9A21-46AD-B7AF-A5657EFECF0F}" type="slidenum">
              <a:rPr lang="en-US" sz="1200">
                <a:latin typeface="Arial Black" pitchFamily="34" charset="0"/>
              </a:rPr>
              <a:pPr eaLnBrk="1" hangingPunct="1"/>
              <a:t>9</a:t>
            </a:fld>
            <a:endParaRPr lang="en-US" sz="1200">
              <a:latin typeface="Arial Black" pitchFamily="34" charset="0"/>
            </a:endParaRPr>
          </a:p>
        </p:txBody>
      </p:sp>
      <p:pic>
        <p:nvPicPr>
          <p:cNvPr id="1434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1608932"/>
            <a:ext cx="7981950" cy="446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468905" y="3675075"/>
            <a:ext cx="5723965" cy="22595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98674" y="3814228"/>
            <a:ext cx="2048023" cy="2012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73903" y="1862085"/>
            <a:ext cx="1928645" cy="16698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7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999</Words>
  <Application>Microsoft Office PowerPoint</Application>
  <PresentationFormat>Widescreen</PresentationFormat>
  <Paragraphs>160</Paragraphs>
  <Slides>25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宋体</vt:lpstr>
      <vt:lpstr>宋体</vt:lpstr>
      <vt:lpstr>Arial</vt:lpstr>
      <vt:lpstr>Arial Black</vt:lpstr>
      <vt:lpstr>Calibri</vt:lpstr>
      <vt:lpstr>Calibri Light</vt:lpstr>
      <vt:lpstr>等线</vt:lpstr>
      <vt:lpstr>Helvetica</vt:lpstr>
      <vt:lpstr>PMingLiU</vt:lpstr>
      <vt:lpstr>Times New Roman</vt:lpstr>
      <vt:lpstr>Wingdings</vt:lpstr>
      <vt:lpstr>Office Theme</vt:lpstr>
      <vt:lpstr>Image</vt:lpstr>
      <vt:lpstr>Bitmap Image</vt:lpstr>
      <vt:lpstr>Visio</vt:lpstr>
      <vt:lpstr>Exploring Dark Networks: From the Surface Web to the Dark Web</vt:lpstr>
      <vt:lpstr>My Background</vt:lpstr>
      <vt:lpstr>PowerPoint Presentation</vt:lpstr>
      <vt:lpstr>PowerPoint Presentation</vt:lpstr>
      <vt:lpstr>COPLINK: Crime Information Sharing &amp; Data Mining</vt:lpstr>
      <vt:lpstr>PowerPoint Presentation</vt:lpstr>
      <vt:lpstr>Border Security: High-risk Vehicle Identification (LPR + DM/SNA)  They are watching!</vt:lpstr>
      <vt:lpstr>A Vehicle to Watch via its Networks?</vt:lpstr>
      <vt:lpstr>COPLINK Identity Resolution and Criminal Network Analysis (DHS)</vt:lpstr>
      <vt:lpstr>Dark Web Overview</vt:lpstr>
      <vt:lpstr>Dark Web Forum Crawler System: Probing the Hidden Web (Proxy, TOR)</vt:lpstr>
      <vt:lpstr>CyberGate for Social Media Analytics: Ideational, Textual and Interpersonal Information</vt:lpstr>
      <vt:lpstr>Arabic Writeprint Feature Set: Online Authorship Analysis</vt:lpstr>
      <vt:lpstr>PowerPoint Presentation</vt:lpstr>
      <vt:lpstr>CyberGate System Design: Writeprints</vt:lpstr>
      <vt:lpstr>PowerPoint Presentation</vt:lpstr>
      <vt:lpstr>AZ Forum Portal</vt:lpstr>
      <vt:lpstr>PowerPoint Presentation</vt:lpstr>
      <vt:lpstr>Hacker Web</vt:lpstr>
      <vt:lpstr>Hacker Assets Portal V2.0 – Overview</vt:lpstr>
      <vt:lpstr>Cyber Threat Intelligence (CTI) Example – Bank Exploits</vt:lpstr>
      <vt:lpstr>Cyber Threat Intelligence (CTI) Example – Crypters</vt:lpstr>
      <vt:lpstr>Selected Challenges for ML-HD-EEN in Dark Networks </vt:lpstr>
      <vt:lpstr>Selected Solutions &amp; Directions for ML-HD EEN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Dark Networks: From the Surface Web to the Dark Web</dc:title>
  <dc:creator>Chen, Hsinchun - (hsinchun)</dc:creator>
  <cp:lastModifiedBy>Chen, Hsinchun - (hsinchun)</cp:lastModifiedBy>
  <cp:revision>20</cp:revision>
  <cp:lastPrinted>2017-10-09T20:53:57Z</cp:lastPrinted>
  <dcterms:created xsi:type="dcterms:W3CDTF">2017-10-09T18:05:06Z</dcterms:created>
  <dcterms:modified xsi:type="dcterms:W3CDTF">2017-10-09T21:06:41Z</dcterms:modified>
</cp:coreProperties>
</file>